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08788" cy="99409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gz5S7sQA3jERh4e92k6hlmtYN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B77FD9-D191-4F7A-979B-FF8EDFA8D49A}">
  <a:tblStyle styleId="{39B77FD9-D191-4F7A-979B-FF8EDFA8D49A}" styleName="Table_0">
    <a:wholeTbl>
      <a:tcTxStyle b="off" i="off">
        <a:font>
          <a:latin typeface="Lucida Sans Unicode"/>
          <a:ea typeface="Lucida Sans Unicode"/>
          <a:cs typeface="Lucida Sans Unicode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F4"/>
          </a:solidFill>
        </a:fill>
      </a:tcStyle>
    </a:wholeTbl>
    <a:band1H>
      <a:tcTxStyle/>
      <a:tcStyle>
        <a:tcBdr/>
        <a:fill>
          <a:solidFill>
            <a:srgbClr val="CCDFE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DFE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0475" cy="49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6737" y="0"/>
            <a:ext cx="2950475" cy="49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2154"/>
            <a:ext cx="2950475" cy="49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3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:notes"/>
          <p:cNvSpPr txBox="1">
            <a:spLocks noGrp="1"/>
          </p:cNvSpPr>
          <p:nvPr>
            <p:ph type="sldNum" idx="12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21" name="Google Shape;21;p22"/>
          <p:cNvGrpSpPr/>
          <p:nvPr/>
        </p:nvGrpSpPr>
        <p:grpSpPr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22" name="Google Shape;22;p22"/>
            <p:cNvSpPr/>
            <p:nvPr/>
          </p:nvSpPr>
          <p:spPr>
            <a:xfrm>
              <a:off x="1687032" y="4832896"/>
              <a:ext cx="7456968" cy="518176"/>
            </a:xfrm>
            <a:custGeom>
              <a:avLst/>
              <a:gdLst/>
              <a:ahLst/>
              <a:cxnLst/>
              <a:rect l="l" t="t" r="r" b="b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3" name="Google Shape;23;p22"/>
            <p:cNvSpPr/>
            <p:nvPr/>
          </p:nvSpPr>
          <p:spPr>
            <a:xfrm>
              <a:off x="35443" y="5135526"/>
              <a:ext cx="9108557" cy="838200"/>
            </a:xfrm>
            <a:custGeom>
              <a:avLst/>
              <a:gdLst/>
              <a:ahLst/>
              <a:cxnLst/>
              <a:rect l="l" t="t" r="r" b="b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4" name="Google Shape;24;p22"/>
            <p:cNvSpPr/>
            <p:nvPr/>
          </p:nvSpPr>
          <p:spPr>
            <a:xfrm>
              <a:off x="0" y="4883888"/>
              <a:ext cx="9144000" cy="1981200"/>
            </a:xfrm>
            <a:custGeom>
              <a:avLst/>
              <a:gdLst/>
              <a:ahLst/>
              <a:cxnLst/>
              <a:rect l="l" t="t" r="r" b="b"/>
              <a:pathLst>
                <a:path w="5760" h="1248" extrusionOk="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25" name="Google Shape;25;p22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w="12050" cap="flat" cmpd="sng">
              <a:solidFill>
                <a:srgbClr val="93C5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6" name="Google Shape;26;p22"/>
          <p:cNvSpPr txBox="1"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64008" lvl="0" algn="r"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325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F0F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body" idx="1"/>
          </p:nvPr>
        </p:nvSpPr>
        <p:spPr>
          <a:xfrm rot="5400000">
            <a:off x="2378965" y="-440435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5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"/>
          <p:cNvSpPr txBox="1">
            <a:spLocks noGrp="1"/>
          </p:cNvSpPr>
          <p:nvPr>
            <p:ph type="title"/>
          </p:nvPr>
        </p:nvSpPr>
        <p:spPr>
          <a:xfrm rot="5400000">
            <a:off x="4936367" y="2182286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body" idx="1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5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5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2232" algn="l">
              <a:spcBef>
                <a:spcPts val="400"/>
              </a:spcBef>
              <a:spcAft>
                <a:spcPts val="0"/>
              </a:spcAft>
              <a:buSzPts val="1632"/>
              <a:buChar char="🞂"/>
              <a:defRPr sz="2400"/>
            </a:lvl1pPr>
            <a:lvl2pPr marL="914400" lvl="1" indent="-355600" algn="l">
              <a:spcBef>
                <a:spcPts val="325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2232" algn="l">
              <a:spcBef>
                <a:spcPts val="0"/>
              </a:spcBef>
              <a:spcAft>
                <a:spcPts val="0"/>
              </a:spcAft>
              <a:buSzPts val="1632"/>
              <a:buChar char="🞂"/>
              <a:defRPr sz="2400"/>
            </a:lvl1pPr>
            <a:lvl2pPr marL="914400" lvl="1" indent="-355600" algn="l">
              <a:spcBef>
                <a:spcPts val="325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2" name="Google Shape;52;p26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3" name="Google Shape;53;p26"/>
          <p:cNvSpPr txBox="1"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cida Sans"/>
              <a:buNone/>
              <a:defRPr sz="48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5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504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l">
              <a:spcBef>
                <a:spcPts val="325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504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l">
              <a:spcBef>
                <a:spcPts val="325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sz="2500" b="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1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marL="914400" lvl="1" indent="-228600" algn="l">
              <a:spcBef>
                <a:spcPts val="325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body" idx="2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6776" algn="l">
              <a:spcBef>
                <a:spcPts val="400"/>
              </a:spcBef>
              <a:spcAft>
                <a:spcPts val="0"/>
              </a:spcAft>
              <a:buSzPts val="2176"/>
              <a:buChar char="🞂"/>
              <a:defRPr sz="3200"/>
            </a:lvl1pPr>
            <a:lvl2pPr marL="914400" lvl="1" indent="-406400" algn="l">
              <a:spcBef>
                <a:spcPts val="325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"/>
          <p:cNvSpPr/>
          <p:nvPr/>
        </p:nvSpPr>
        <p:spPr>
          <a:xfrm>
            <a:off x="500063" y="5945188"/>
            <a:ext cx="4940300" cy="920750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9" name="Google Shape;79;p30"/>
          <p:cNvSpPr/>
          <p:nvPr/>
        </p:nvSpPr>
        <p:spPr>
          <a:xfrm>
            <a:off x="485775" y="5938838"/>
            <a:ext cx="3690938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0" name="Google Shape;80;p30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81" name="Google Shape;81;p30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30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3" name="Google Shape;83;p3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4" name="Google Shape;84;p30"/>
          <p:cNvSpPr txBox="1">
            <a:spLocks noGrp="1"/>
          </p:cNvSpPr>
          <p:nvPr>
            <p:ph type="body" idx="1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18288" lvl="0" indent="-228600" algn="r"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marL="914400" lvl="1" indent="-304800" algn="l">
              <a:spcBef>
                <a:spcPts val="325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sz="3000" b="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500063" y="5945188"/>
            <a:ext cx="4940300" cy="920750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" name="Google Shape;11;p21"/>
          <p:cNvSpPr/>
          <p:nvPr/>
        </p:nvSpPr>
        <p:spPr>
          <a:xfrm>
            <a:off x="485775" y="5938838"/>
            <a:ext cx="3690938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" name="Google Shape;12;p21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13" name="Google Shape;13;p21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1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body" idx="1"/>
          </p:nvPr>
        </p:nvSpPr>
        <p:spPr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>
            <a:spLocks noGrp="1"/>
          </p:cNvSpPr>
          <p:nvPr>
            <p:ph type="ctrTitle"/>
          </p:nvPr>
        </p:nvSpPr>
        <p:spPr>
          <a:xfrm>
            <a:off x="3923928" y="3356992"/>
            <a:ext cx="5220072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latin typeface="Comic Sans MS"/>
                <a:ea typeface="Comic Sans MS"/>
                <a:cs typeface="Comic Sans MS"/>
                <a:sym typeface="Comic Sans MS"/>
              </a:rPr>
              <a:t>Welcome to Mayfield Primary </a:t>
            </a:r>
            <a:br>
              <a:rPr lang="en-GB" sz="54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5400">
                <a:latin typeface="Comic Sans MS"/>
                <a:ea typeface="Comic Sans MS"/>
                <a:cs typeface="Comic Sans MS"/>
                <a:sym typeface="Comic Sans MS"/>
              </a:rPr>
              <a:t>School</a:t>
            </a:r>
            <a:endParaRPr sz="5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7" name="Google Shape;107;p1" descr="P1 Booklet photos may 08 0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1268760"/>
            <a:ext cx="3454647" cy="2807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 descr="mayfield 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6136" y="404664"/>
            <a:ext cx="1695450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"/>
          <p:cNvSpPr/>
          <p:nvPr/>
        </p:nvSpPr>
        <p:spPr>
          <a:xfrm>
            <a:off x="1728236" y="332656"/>
            <a:ext cx="569579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Snacks and Milk</a:t>
            </a:r>
            <a:endParaRPr/>
          </a:p>
        </p:txBody>
      </p:sp>
      <p:sp>
        <p:nvSpPr>
          <p:cNvPr id="193" name="Google Shape;193;p10"/>
          <p:cNvSpPr/>
          <p:nvPr/>
        </p:nvSpPr>
        <p:spPr>
          <a:xfrm>
            <a:off x="0" y="1398433"/>
            <a:ext cx="165618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Milk</a:t>
            </a:r>
            <a:endParaRPr sz="36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251520" y="2060848"/>
            <a:ext cx="8352928" cy="1693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have a milk time each day.  Milk information has been emailed to you with links to free milk, free school meal entitlement and clothing grant.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5" name="Google Shape;195;p10"/>
          <p:cNvSpPr/>
          <p:nvPr/>
        </p:nvSpPr>
        <p:spPr>
          <a:xfrm>
            <a:off x="323528" y="4149080"/>
            <a:ext cx="8064896" cy="1139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Please also provide water in a bottle that can be kept in the classroom throughout the day. 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6" name="Google Shape;196;p10" descr="mayfield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188640"/>
            <a:ext cx="903362" cy="903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0" descr="mayfield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352" y="188640"/>
            <a:ext cx="903362" cy="903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/>
          <p:nvPr/>
        </p:nvSpPr>
        <p:spPr>
          <a:xfrm>
            <a:off x="567255" y="1708032"/>
            <a:ext cx="7920038" cy="280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encourage healthy snacks for playtime.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snack is sufficient for morning break.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are a nut free zone.  Please do not send nuts or foods containing nuts to school. 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3" name="Google Shape;203;p11"/>
          <p:cNvSpPr/>
          <p:nvPr/>
        </p:nvSpPr>
        <p:spPr>
          <a:xfrm>
            <a:off x="569866" y="898625"/>
            <a:ext cx="187220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Snack</a:t>
            </a:r>
            <a:r>
              <a:rPr lang="en-GB" sz="4000" b="1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 </a:t>
            </a:r>
            <a:endParaRPr sz="4000" b="1">
              <a:solidFill>
                <a:srgbClr val="FF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04" name="Google Shape;204;p11" descr="mayfield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6296" y="332656"/>
            <a:ext cx="1335410" cy="133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1" descr="snack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6056" y="4653136"/>
            <a:ext cx="2381250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/>
          <p:nvPr/>
        </p:nvSpPr>
        <p:spPr>
          <a:xfrm>
            <a:off x="107504" y="1340768"/>
            <a:ext cx="8856984" cy="4847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is really important that our school is kept up to date with any medical conditions.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your child has: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-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Medical condition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-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Takes regular medication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-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 allergy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-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Food intolerance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please let a member of staff know today.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1" name="Google Shape;211;p12"/>
          <p:cNvSpPr/>
          <p:nvPr/>
        </p:nvSpPr>
        <p:spPr>
          <a:xfrm>
            <a:off x="467544" y="306726"/>
            <a:ext cx="630639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Medical Information</a:t>
            </a:r>
            <a:r>
              <a:rPr lang="en-GB" sz="4000" b="1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 </a:t>
            </a:r>
            <a:endParaRPr sz="4000" b="1">
              <a:solidFill>
                <a:srgbClr val="FF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12" name="Google Shape;212;p12" descr="mayfield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304" y="56690"/>
            <a:ext cx="1335410" cy="1335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"/>
          <p:cNvSpPr/>
          <p:nvPr/>
        </p:nvSpPr>
        <p:spPr>
          <a:xfrm>
            <a:off x="2055248" y="332656"/>
            <a:ext cx="504176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Communication</a:t>
            </a:r>
            <a:endParaRPr sz="5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9" name="Google Shape;219;p13"/>
          <p:cNvSpPr txBox="1"/>
          <p:nvPr/>
        </p:nvSpPr>
        <p:spPr>
          <a:xfrm>
            <a:off x="525926" y="1461123"/>
            <a:ext cx="7920038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do our best to inform you of work planned for your child as well as whole school issues through: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-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Email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-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Text message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-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Newsletters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-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Twitter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-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Seesaw</a:t>
            </a:r>
            <a:endParaRPr/>
          </a:p>
        </p:txBody>
      </p:sp>
      <p:pic>
        <p:nvPicPr>
          <p:cNvPr id="220" name="Google Shape;220;p13" descr="mayfield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188640"/>
            <a:ext cx="903362" cy="903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3" descr="mayfield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6336" y="332656"/>
            <a:ext cx="903362" cy="903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3" descr="behaviour 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8104" y="4005064"/>
            <a:ext cx="327660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8" name="Google Shape;228;p14"/>
          <p:cNvSpPr/>
          <p:nvPr/>
        </p:nvSpPr>
        <p:spPr>
          <a:xfrm>
            <a:off x="251520" y="239735"/>
            <a:ext cx="878497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Communication with the School</a:t>
            </a:r>
            <a:endParaRPr sz="4000" b="1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9" name="Google Shape;229;p14"/>
          <p:cNvSpPr txBox="1"/>
          <p:nvPr/>
        </p:nvSpPr>
        <p:spPr>
          <a:xfrm>
            <a:off x="539552" y="1563174"/>
            <a:ext cx="8208912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Office Staff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 Teacher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Principal Teacher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Depute Head Teacher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Head Teacher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30" name="Google Shape;230;p14" descr="mayfield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9365" y="1052736"/>
            <a:ext cx="1335410" cy="1335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6" name="Google Shape;236;p15"/>
          <p:cNvSpPr/>
          <p:nvPr/>
        </p:nvSpPr>
        <p:spPr>
          <a:xfrm>
            <a:off x="1331640" y="188640"/>
            <a:ext cx="655272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Attendance and Lateness</a:t>
            </a:r>
            <a:endParaRPr sz="3600" b="1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7" name="Google Shape;237;p15"/>
          <p:cNvSpPr txBox="1"/>
          <p:nvPr/>
        </p:nvSpPr>
        <p:spPr>
          <a:xfrm>
            <a:off x="611560" y="1484784"/>
            <a:ext cx="8208912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Midlothian Council has an expectation for all pupils in primary schools to have attendance of 96% or higher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school monitors attendance very closely to ensure pupils wherever possible meet this expectation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school also monitors pupil lateness on a weekly basis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Our school has a set of procedures to monitor attendance and lateness, and parents will be contacted with regards to this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Holidays during term time are not supported by Midlothian Council and are marked as unauthorised absences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Please make sure you phone the school office if your child is going to be off school ill, so that we can mark this on our registers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38" name="Google Shape;238;p15" descr="mayfield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188640"/>
            <a:ext cx="903362" cy="903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"/>
          <p:cNvSpPr txBox="1">
            <a:spLocks noGrp="1"/>
          </p:cNvSpPr>
          <p:nvPr>
            <p:ph type="body" idx="1"/>
          </p:nvPr>
        </p:nvSpPr>
        <p:spPr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lvl="0" indent="-139001" algn="l" rtl="0">
              <a:spcBef>
                <a:spcPts val="0"/>
              </a:spcBef>
              <a:spcAft>
                <a:spcPts val="0"/>
              </a:spcAft>
              <a:buSzPts val="1836"/>
              <a:buNone/>
            </a:pPr>
            <a:endParaRPr/>
          </a:p>
          <a:p>
            <a:pPr marL="365125" lvl="0" indent="-255587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Char char="▪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Home School Practitioner</a:t>
            </a:r>
            <a:endParaRPr/>
          </a:p>
          <a:p>
            <a:pPr marL="365125" lvl="0" indent="-255587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Char char="▪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Breakfast club – Monday to Thursday 8:30-8:50am</a:t>
            </a:r>
            <a:endParaRPr/>
          </a:p>
          <a:p>
            <a:pPr marL="365125" lvl="0" indent="-255587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Char char="▪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Family breakfast club on a Friday 8:30-8:50am</a:t>
            </a:r>
            <a:endParaRPr/>
          </a:p>
          <a:p>
            <a:pPr marL="365125" lvl="0" indent="-255587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Char char="▪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School Clothing Store</a:t>
            </a:r>
            <a:endParaRPr/>
          </a:p>
          <a:p>
            <a:pPr marL="365125" lvl="0" indent="-255587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Char char="▪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And much more to be shared in August 23</a:t>
            </a:r>
            <a:endParaRPr/>
          </a:p>
          <a:p>
            <a:pPr marL="365125" lvl="0" indent="-139001" algn="l" rtl="0"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None/>
            </a:pPr>
            <a:endParaRPr/>
          </a:p>
          <a:p>
            <a:pPr marL="365125" lvl="0" indent="-139001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sp>
        <p:nvSpPr>
          <p:cNvPr id="244" name="Google Shape;24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Support for Families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"/>
          <p:cNvSpPr txBox="1">
            <a:spLocks noGrp="1"/>
          </p:cNvSpPr>
          <p:nvPr>
            <p:ph type="body" idx="1"/>
          </p:nvPr>
        </p:nvSpPr>
        <p:spPr>
          <a:xfrm>
            <a:off x="271614" y="1124744"/>
            <a:ext cx="8548857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lvl="0" indent="-255587" algn="l" rtl="0">
              <a:spcBef>
                <a:spcPts val="0"/>
              </a:spcBef>
              <a:spcAft>
                <a:spcPts val="0"/>
              </a:spcAft>
              <a:buSzPts val="1836"/>
              <a:buFont typeface="Noto Sans Symbols"/>
              <a:buChar char="❖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First day of P1 is Wednesday 16 August 2023</a:t>
            </a:r>
            <a:endParaRPr/>
          </a:p>
          <a:p>
            <a:pPr marL="109537" lvl="0" indent="0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65125" lvl="0" indent="-139001" algn="l" rtl="0"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0" name="Google Shape;250;p17"/>
          <p:cNvSpPr txBox="1"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First Few Days in P1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251" name="Google Shape;251;p17"/>
          <p:cNvGraphicFramePr/>
          <p:nvPr/>
        </p:nvGraphicFramePr>
        <p:xfrm>
          <a:off x="395536" y="177281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{39B77FD9-D191-4F7A-979B-FF8EDFA8D49A}</a:tableStyleId>
              </a:tblPr>
              <a:tblGrid>
                <a:gridCol w="214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2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/>
                        <a:t>Day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Times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Collection and Drop Off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Any other info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Wednesday 16</a:t>
                      </a:r>
                      <a:r>
                        <a:rPr lang="en-GB" sz="1800" baseline="30000"/>
                        <a:t>th</a:t>
                      </a:r>
                      <a:r>
                        <a:rPr lang="en-GB" sz="1800"/>
                        <a:t> August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9.00am – 12.00noon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At the lower school entrance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Small snack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Packed lunch will be sent home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Thursday 17</a:t>
                      </a:r>
                      <a:r>
                        <a:rPr lang="en-GB" sz="1800" baseline="30000"/>
                        <a:t>th</a:t>
                      </a:r>
                      <a:r>
                        <a:rPr lang="en-GB" sz="1800"/>
                        <a:t> August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8.50am – 12.00noon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At the lower school entrance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Small snack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Packed lunch will be sent home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Friday 18</a:t>
                      </a:r>
                      <a:r>
                        <a:rPr lang="en-GB" sz="1800" baseline="30000"/>
                        <a:t>th</a:t>
                      </a:r>
                      <a:r>
                        <a:rPr lang="en-GB" sz="1800"/>
                        <a:t> August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8.50am – 12.05pm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At the lower school entrance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Small snack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Packed lunch will be sent home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"/>
          <p:cNvSpPr txBox="1">
            <a:spLocks noGrp="1"/>
          </p:cNvSpPr>
          <p:nvPr>
            <p:ph type="body" idx="1"/>
          </p:nvPr>
        </p:nvSpPr>
        <p:spPr>
          <a:xfrm>
            <a:off x="271614" y="1124744"/>
            <a:ext cx="8548857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537" lvl="0" indent="0" algn="l" rtl="0">
              <a:spcBef>
                <a:spcPts val="0"/>
              </a:spcBef>
              <a:spcAft>
                <a:spcPts val="0"/>
              </a:spcAft>
              <a:buSzPts val="1836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65125" lvl="0" indent="-139001" algn="l" rtl="0"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7" name="Google Shape;257;p18"/>
          <p:cNvSpPr txBox="1"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Primary 1 Times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258" name="Google Shape;258;p18"/>
          <p:cNvGraphicFramePr/>
          <p:nvPr/>
        </p:nvGraphicFramePr>
        <p:xfrm>
          <a:off x="395536" y="134076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{39B77FD9-D191-4F7A-979B-FF8EDFA8D49A}</a:tableStyleId>
              </a:tblPr>
              <a:tblGrid>
                <a:gridCol w="276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Day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Times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Collection and Drop Off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Monday to Thursday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8.50am – 3.20pm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At the lower school entrance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Friday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8.50am – 12.05pm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At the lower school entrance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"/>
          <p:cNvSpPr txBox="1"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u="sng">
                <a:latin typeface="Comic Sans MS"/>
                <a:ea typeface="Comic Sans MS"/>
                <a:cs typeface="Comic Sans MS"/>
                <a:sym typeface="Comic Sans MS"/>
              </a:rPr>
              <a:t>What we learn in P1</a:t>
            </a:r>
            <a:endParaRPr sz="4000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4" name="Google Shape;264;p19"/>
          <p:cNvSpPr txBox="1"/>
          <p:nvPr/>
        </p:nvSpPr>
        <p:spPr>
          <a:xfrm>
            <a:off x="509588" y="1403350"/>
            <a:ext cx="79502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9"/>
          <p:cNvSpPr txBox="1"/>
          <p:nvPr/>
        </p:nvSpPr>
        <p:spPr>
          <a:xfrm>
            <a:off x="3707904" y="1484784"/>
            <a:ext cx="1776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Literacy</a:t>
            </a: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6" name="Google Shape;266;p19"/>
          <p:cNvSpPr txBox="1"/>
          <p:nvPr/>
        </p:nvSpPr>
        <p:spPr>
          <a:xfrm>
            <a:off x="3347864" y="2852936"/>
            <a:ext cx="521809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Numeracy  &amp; Mathematics</a:t>
            </a: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7" name="Google Shape;267;p19"/>
          <p:cNvSpPr txBox="1"/>
          <p:nvPr/>
        </p:nvSpPr>
        <p:spPr>
          <a:xfrm>
            <a:off x="611560" y="2204864"/>
            <a:ext cx="352839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Health &amp; Wellbeing</a:t>
            </a: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68" name="Google Shape;268;p19" descr="Image result for read write in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600" y="1268760"/>
            <a:ext cx="183366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9" descr="Image result for seal numerac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2280" y="1196752"/>
            <a:ext cx="1579662" cy="157966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9"/>
          <p:cNvSpPr txBox="1"/>
          <p:nvPr/>
        </p:nvSpPr>
        <p:spPr>
          <a:xfrm>
            <a:off x="0" y="4293096"/>
            <a:ext cx="352839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Social Studies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Technologies &amp; Science</a:t>
            </a: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1" name="Google Shape;271;p19"/>
          <p:cNvSpPr txBox="1"/>
          <p:nvPr/>
        </p:nvSpPr>
        <p:spPr>
          <a:xfrm>
            <a:off x="3548726" y="5286920"/>
            <a:ext cx="352839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Religious &amp; Moral Education</a:t>
            </a: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2" name="Google Shape;272;p19"/>
          <p:cNvSpPr txBox="1"/>
          <p:nvPr/>
        </p:nvSpPr>
        <p:spPr>
          <a:xfrm>
            <a:off x="5292080" y="4293096"/>
            <a:ext cx="352839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Expressive Arts</a:t>
            </a: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3" name="Google Shape;273;p19"/>
          <p:cNvSpPr txBox="1"/>
          <p:nvPr/>
        </p:nvSpPr>
        <p:spPr>
          <a:xfrm>
            <a:off x="2627784" y="3789040"/>
            <a:ext cx="352839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French</a:t>
            </a: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74" name="Google Shape;274;p19" descr="mayfield log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2320" y="5085184"/>
            <a:ext cx="1331640" cy="13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Comic Sans MS"/>
                <a:ea typeface="Comic Sans MS"/>
                <a:cs typeface="Comic Sans MS"/>
                <a:sym typeface="Comic Sans MS"/>
              </a:rPr>
              <a:t>Getting it Right for Your Child</a:t>
            </a: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4" name="Google Shape;114;p2" descr="School Girl Wearing a Backp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8024" y="2636912"/>
            <a:ext cx="980681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 descr="School Boy Wearing a Backpac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7904" y="2708920"/>
            <a:ext cx="1008112" cy="178452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971600" y="1412776"/>
            <a:ext cx="2016224" cy="400110"/>
          </a:xfrm>
          <a:prstGeom prst="rect">
            <a:avLst/>
          </a:prstGeom>
          <a:solidFill>
            <a:schemeClr val="lt1"/>
          </a:solidFill>
          <a:ln w="55000" cap="flat" cmpd="thickThin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Headteacher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1043608" y="2348880"/>
            <a:ext cx="1800200" cy="707886"/>
          </a:xfrm>
          <a:prstGeom prst="rect">
            <a:avLst/>
          </a:prstGeom>
          <a:solidFill>
            <a:schemeClr val="lt1"/>
          </a:solidFill>
          <a:ln w="55000" cap="flat" cmpd="thickThin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 Teacher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755576" y="3501008"/>
            <a:ext cx="1800200" cy="707886"/>
          </a:xfrm>
          <a:prstGeom prst="rect">
            <a:avLst/>
          </a:prstGeom>
          <a:solidFill>
            <a:schemeClr val="lt1"/>
          </a:solidFill>
          <a:ln w="55000" cap="flat" cmpd="thickThin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Depute Head Teachers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6372200" y="1415482"/>
            <a:ext cx="2088232" cy="707886"/>
          </a:xfrm>
          <a:prstGeom prst="rect">
            <a:avLst/>
          </a:prstGeom>
          <a:solidFill>
            <a:schemeClr val="lt1"/>
          </a:solidFill>
          <a:ln w="55000" cap="flat" cmpd="thickThin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Parents &amp; Families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6156176" y="2570898"/>
            <a:ext cx="1800200" cy="1015663"/>
          </a:xfrm>
          <a:prstGeom prst="rect">
            <a:avLst/>
          </a:prstGeom>
          <a:solidFill>
            <a:schemeClr val="lt1"/>
          </a:solidFill>
          <a:ln w="55000" cap="flat" cmpd="thickThin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Support for Learning Teacher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3752481" y="1246890"/>
            <a:ext cx="2016224" cy="707886"/>
          </a:xfrm>
          <a:prstGeom prst="rect">
            <a:avLst/>
          </a:prstGeom>
          <a:solidFill>
            <a:schemeClr val="lt1"/>
          </a:solidFill>
          <a:ln w="55000" cap="flat" cmpd="thickThin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Learning Assistants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1331640" y="4544833"/>
            <a:ext cx="1800200" cy="400110"/>
          </a:xfrm>
          <a:prstGeom prst="rect">
            <a:avLst/>
          </a:prstGeom>
          <a:solidFill>
            <a:schemeClr val="lt1"/>
          </a:solidFill>
          <a:ln w="55000" cap="flat" cmpd="thickThin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SLC Staff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3419872" y="5191256"/>
            <a:ext cx="1878138" cy="707886"/>
          </a:xfrm>
          <a:prstGeom prst="rect">
            <a:avLst/>
          </a:prstGeom>
          <a:solidFill>
            <a:schemeClr val="lt1"/>
          </a:solidFill>
          <a:ln w="55000" cap="flat" cmpd="thickThin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 School Practitioner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6372200" y="4060603"/>
            <a:ext cx="1800200" cy="400110"/>
          </a:xfrm>
          <a:prstGeom prst="rect">
            <a:avLst/>
          </a:prstGeom>
          <a:solidFill>
            <a:schemeClr val="lt1"/>
          </a:solidFill>
          <a:ln w="55000" cap="flat" cmpd="thickThin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Admin Staff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5923653" y="4906047"/>
            <a:ext cx="2016224" cy="707886"/>
          </a:xfrm>
          <a:prstGeom prst="rect">
            <a:avLst/>
          </a:prstGeom>
          <a:solidFill>
            <a:schemeClr val="lt1"/>
          </a:solidFill>
          <a:ln w="55000" cap="flat" cmpd="thickThin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Principal Teachers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0"/>
          <p:cNvSpPr txBox="1"/>
          <p:nvPr/>
        </p:nvSpPr>
        <p:spPr>
          <a:xfrm>
            <a:off x="1115616" y="980728"/>
            <a:ext cx="7128792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look forward to meeting all our children and families and welcoming you into our school.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are one campus and work together with Mayfield NS and St. Luke’s RC PS to ensure we meet the needs of our families.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0" name="Google Shape;280;p20" descr="mayfield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312" y="188640"/>
            <a:ext cx="1331640" cy="133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0" descr="friends 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7904" y="4581128"/>
            <a:ext cx="2190750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>
            <a:spLocks noGrp="1"/>
          </p:cNvSpPr>
          <p:nvPr>
            <p:ph type="body" idx="1"/>
          </p:nvPr>
        </p:nvSpPr>
        <p:spPr>
          <a:xfrm>
            <a:off x="251520" y="980728"/>
            <a:ext cx="8640960" cy="504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lvl="0" indent="-255587" algn="l" rtl="0">
              <a:spcBef>
                <a:spcPts val="0"/>
              </a:spcBef>
              <a:spcAft>
                <a:spcPts val="0"/>
              </a:spcAft>
              <a:buSzPts val="2176"/>
              <a:buNone/>
            </a:pPr>
            <a:r>
              <a:rPr lang="en-GB" sz="3200">
                <a:latin typeface="Comic Sans MS"/>
                <a:ea typeface="Comic Sans MS"/>
                <a:cs typeface="Comic Sans MS"/>
                <a:sym typeface="Comic Sans MS"/>
              </a:rPr>
              <a:t>This session we will have two Primary 1</a:t>
            </a:r>
            <a:endParaRPr/>
          </a:p>
          <a:p>
            <a:pPr marL="365125" lvl="0" indent="-255587" algn="l" rtl="0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rPr lang="en-GB" sz="3200">
                <a:latin typeface="Comic Sans MS"/>
                <a:ea typeface="Comic Sans MS"/>
                <a:cs typeface="Comic Sans MS"/>
                <a:sym typeface="Comic Sans MS"/>
              </a:rPr>
              <a:t>classes.  </a:t>
            </a:r>
            <a:endParaRPr/>
          </a:p>
          <a:p>
            <a:pPr marL="365125" lvl="0" indent="-255587" algn="l" rtl="0">
              <a:spcBef>
                <a:spcPts val="400"/>
              </a:spcBef>
              <a:spcAft>
                <a:spcPts val="0"/>
              </a:spcAft>
              <a:buSzPts val="2176"/>
              <a:buNone/>
            </a:pP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65125" lvl="0" indent="-255587" algn="l" rtl="0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rPr lang="en-GB" sz="3200">
                <a:latin typeface="Comic Sans MS"/>
                <a:ea typeface="Comic Sans MS"/>
                <a:cs typeface="Comic Sans MS"/>
                <a:sym typeface="Comic Sans MS"/>
              </a:rPr>
              <a:t>Primary 1B will be taught by Mrs Beechman</a:t>
            </a:r>
            <a:endParaRPr/>
          </a:p>
          <a:p>
            <a:pPr marL="365125" lvl="0" indent="-255587" algn="l" rtl="0">
              <a:spcBef>
                <a:spcPts val="400"/>
              </a:spcBef>
              <a:spcAft>
                <a:spcPts val="0"/>
              </a:spcAft>
              <a:buSzPts val="2176"/>
              <a:buNone/>
            </a:pP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65125" lvl="0" indent="-255587" algn="l" rtl="0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rPr lang="en-GB" sz="3200">
                <a:latin typeface="Comic Sans MS"/>
                <a:ea typeface="Comic Sans MS"/>
                <a:cs typeface="Comic Sans MS"/>
                <a:sym typeface="Comic Sans MS"/>
              </a:rPr>
              <a:t>Primary 1M will be taught by Miss Miller</a:t>
            </a:r>
            <a:endParaRPr/>
          </a:p>
          <a:p>
            <a:pPr marL="365125" lvl="0" indent="-255587" algn="l" rtl="0">
              <a:spcBef>
                <a:spcPts val="400"/>
              </a:spcBef>
              <a:spcAft>
                <a:spcPts val="0"/>
              </a:spcAft>
              <a:buSzPts val="2176"/>
              <a:buNone/>
            </a:pP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65125" lvl="0" indent="-255587" algn="l" rtl="0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rPr lang="en-GB" sz="3200">
                <a:latin typeface="Comic Sans MS"/>
                <a:ea typeface="Comic Sans MS"/>
                <a:cs typeface="Comic Sans MS"/>
                <a:sym typeface="Comic Sans MS"/>
              </a:rPr>
              <a:t>Fern class will be taught by Mrs Robson </a:t>
            </a: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65125" lvl="0" indent="-255587" algn="l" rtl="0">
              <a:spcBef>
                <a:spcPts val="400"/>
              </a:spcBef>
              <a:spcAft>
                <a:spcPts val="0"/>
              </a:spcAft>
              <a:buSzPts val="2176"/>
              <a:buNone/>
            </a:pP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65125" lvl="0" indent="-255587" algn="l" rtl="0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rPr lang="en-GB" sz="32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  <a:p>
            <a:pPr marL="365125" lvl="0" indent="-255587" algn="l" rtl="0">
              <a:spcBef>
                <a:spcPts val="400"/>
              </a:spcBef>
              <a:spcAft>
                <a:spcPts val="0"/>
              </a:spcAft>
              <a:buSzPts val="1904"/>
              <a:buNone/>
            </a:pP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65125" lvl="0" indent="-255587" algn="l" rtl="0">
              <a:spcBef>
                <a:spcPts val="400"/>
              </a:spcBef>
              <a:spcAft>
                <a:spcPts val="0"/>
              </a:spcAft>
              <a:buSzPts val="1904"/>
              <a:buNone/>
            </a:pPr>
            <a:endParaRPr sz="2800"/>
          </a:p>
        </p:txBody>
      </p:sp>
      <p:sp>
        <p:nvSpPr>
          <p:cNvPr id="131" name="Google Shape;131;p3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latin typeface="Comic Sans MS"/>
                <a:ea typeface="Comic Sans MS"/>
                <a:cs typeface="Comic Sans MS"/>
                <a:sym typeface="Comic Sans MS"/>
              </a:rPr>
              <a:t>Primary 1 Classes</a:t>
            </a:r>
            <a:endParaRPr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2" name="Google Shape;132;p3" descr="mayfield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6376" y="188640"/>
            <a:ext cx="975370" cy="975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Meet our Teachers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8" name="Google Shape;138;p4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32"/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This is Mrs Beechman, she will be teaching P1B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9" name="Google Shape;139;p4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32"/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This is Miss Miller, she will be teaching P1M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0" name="Google Shape;140;p4" descr="mayfield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260648"/>
            <a:ext cx="975370" cy="97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 descr="mayfield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4368" y="260648"/>
            <a:ext cx="975370" cy="97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1428452"/>
            <a:ext cx="2952328" cy="380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 descr="image"/>
          <p:cNvPicPr preferRelativeResize="0"/>
          <p:nvPr/>
        </p:nvPicPr>
        <p:blipFill rotWithShape="1">
          <a:blip r:embed="rId5">
            <a:alphaModFix/>
          </a:blip>
          <a:srcRect t="17097"/>
          <a:stretch/>
        </p:blipFill>
        <p:spPr>
          <a:xfrm>
            <a:off x="4860032" y="1428453"/>
            <a:ext cx="3366399" cy="3778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Meet our Teachers</a:t>
            </a:r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body" idx="1"/>
          </p:nvPr>
        </p:nvSpPr>
        <p:spPr>
          <a:xfrm>
            <a:off x="2911946" y="5360882"/>
            <a:ext cx="3320108" cy="1338064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32"/>
              <a:buNone/>
            </a:pPr>
            <a:r>
              <a:rPr lang="en-GB"/>
              <a:t>This is Mrs Robson , she teaches our Fern class</a:t>
            </a:r>
            <a:endParaRPr/>
          </a:p>
        </p:txBody>
      </p:sp>
      <p:pic>
        <p:nvPicPr>
          <p:cNvPr id="150" name="Google Shape;150;p5" descr="mayfield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260648"/>
            <a:ext cx="975370" cy="97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 descr="mayfield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1430" y="244806"/>
            <a:ext cx="975370" cy="97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2650" y="1236025"/>
            <a:ext cx="2957700" cy="3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Comic Sans MS"/>
                <a:ea typeface="Comic Sans MS"/>
                <a:cs typeface="Comic Sans MS"/>
                <a:sym typeface="Comic Sans MS"/>
              </a:rPr>
              <a:t>School Uniform</a:t>
            </a:r>
            <a:endParaRPr sz="4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107504" y="3441680"/>
            <a:ext cx="8856984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Navy blue sweatshirts, jumper or cardigan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-1524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White or navy polo shirts or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-1524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School shirt or blouse</a:t>
            </a:r>
            <a:endParaRPr/>
          </a:p>
          <a:p>
            <a:pPr marL="0" marR="0" lvl="0" indent="-1524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Navy or black school trousers, skirt or pinafore</a:t>
            </a:r>
            <a:endParaRPr/>
          </a:p>
          <a:p>
            <a:pPr marL="0" marR="0" lvl="0" indent="-1524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Navy and white checked summer dress</a:t>
            </a:r>
            <a:endParaRPr/>
          </a:p>
          <a:p>
            <a:pPr marL="0" marR="0" lvl="0" indent="-1524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Information for ordering has already been emailed by school admin.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ALL LABELLED PLEASE!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9" name="Google Shape;159;p6" descr="P1 booklet 002"/>
          <p:cNvPicPr preferRelativeResize="0"/>
          <p:nvPr/>
        </p:nvPicPr>
        <p:blipFill rotWithShape="1">
          <a:blip r:embed="rId3">
            <a:alphaModFix/>
          </a:blip>
          <a:srcRect l="14404" t="17651" r="15578"/>
          <a:stretch/>
        </p:blipFill>
        <p:spPr>
          <a:xfrm>
            <a:off x="3203848" y="1052736"/>
            <a:ext cx="2616570" cy="2302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 descr="mayfield 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536" y="260648"/>
            <a:ext cx="975370" cy="975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Comic Sans MS"/>
                <a:ea typeface="Comic Sans MS"/>
                <a:cs typeface="Comic Sans MS"/>
                <a:sym typeface="Comic Sans MS"/>
              </a:rPr>
              <a:t>Gym Kit</a:t>
            </a:r>
            <a:endParaRPr sz="4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6" name="Google Shape;166;p7"/>
          <p:cNvSpPr txBox="1"/>
          <p:nvPr/>
        </p:nvSpPr>
        <p:spPr>
          <a:xfrm>
            <a:off x="899592" y="3573016"/>
            <a:ext cx="741680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778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Plain t-shirt</a:t>
            </a:r>
            <a:endParaRPr/>
          </a:p>
          <a:p>
            <a:pPr marL="0" marR="0" lvl="0" indent="-1778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Shorts</a:t>
            </a:r>
            <a:endParaRPr/>
          </a:p>
          <a:p>
            <a:pPr marL="0" marR="0" lvl="0" indent="-1778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Gym shoes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should be name labelled, packed in a gym bag and stored in the classroom.</a:t>
            </a:r>
            <a:endParaRPr/>
          </a:p>
        </p:txBody>
      </p:sp>
      <p:pic>
        <p:nvPicPr>
          <p:cNvPr id="167" name="Google Shape;16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648" y="1556792"/>
            <a:ext cx="2389187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7" descr="Soccer Play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2120" y="764704"/>
            <a:ext cx="2112963" cy="2700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7" descr="mayfield log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536" y="260648"/>
            <a:ext cx="975370" cy="975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/>
          <p:nvPr/>
        </p:nvSpPr>
        <p:spPr>
          <a:xfrm>
            <a:off x="53955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lang="en-GB" sz="4400" b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Bits and Bobs </a:t>
            </a:r>
            <a:endParaRPr sz="4400" b="1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5" name="Google Shape;175;p8"/>
          <p:cNvSpPr txBox="1"/>
          <p:nvPr/>
        </p:nvSpPr>
        <p:spPr>
          <a:xfrm>
            <a:off x="858838" y="2924175"/>
            <a:ext cx="741680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448966" y="895829"/>
            <a:ext cx="7992900" cy="6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School bags should be big enough to hold an A4 book or folder.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Each child in Primary 1 will be given a navy book bag to keep their homework jotter, any reading book and  letters or correspondence home.  Please check this daily and encourage your child to tell the teacher if a letter is to be returned to the school.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school will provide pencils, colouring pencils, rubbers and sharpeners for pupils in P1.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7" name="Google Shape;177;p8" descr="mayfield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0"/>
            <a:ext cx="975370" cy="97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 descr="mayfield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4368" y="0"/>
            <a:ext cx="975370" cy="97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 descr="schoo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2732" y="5207573"/>
            <a:ext cx="2336420" cy="145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/>
          <p:nvPr/>
        </p:nvSpPr>
        <p:spPr>
          <a:xfrm>
            <a:off x="1979712" y="265850"/>
            <a:ext cx="520527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School Dinners</a:t>
            </a:r>
            <a:endParaRPr/>
          </a:p>
        </p:txBody>
      </p:sp>
      <p:sp>
        <p:nvSpPr>
          <p:cNvPr id="185" name="Google Shape;185;p9"/>
          <p:cNvSpPr txBox="1"/>
          <p:nvPr/>
        </p:nvSpPr>
        <p:spPr>
          <a:xfrm>
            <a:off x="539552" y="1177991"/>
            <a:ext cx="7921625" cy="5017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pupils in P1-P5 are entitled to a free school lunch daily, including a packed lunch on a Friday.</a:t>
            </a:r>
            <a:endParaRPr/>
          </a:p>
          <a:p>
            <a:pPr marL="0" marR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 are no hot school dinners on a Friday.</a:t>
            </a:r>
            <a:endParaRPr/>
          </a:p>
          <a:p>
            <a:pPr marL="0" marR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Alternatively children can bring their own packed lunch to school.  We encourage healthy packed lunches. Please clearly label your child’s packed lunch bag/box.</a:t>
            </a:r>
            <a:endParaRPr/>
          </a:p>
          <a:p>
            <a:pPr marL="0" marR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Parent Pay activation details – emailed from school office.</a:t>
            </a:r>
            <a:endParaRPr/>
          </a:p>
        </p:txBody>
      </p:sp>
      <p:pic>
        <p:nvPicPr>
          <p:cNvPr id="186" name="Google Shape;186;p9" descr="mayfield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332656"/>
            <a:ext cx="975370" cy="97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9" descr="lunch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8184" y="5633864"/>
            <a:ext cx="2692152" cy="1224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</Words>
  <Application>Microsoft Office PowerPoint</Application>
  <PresentationFormat>On-screen Show (4:3)</PresentationFormat>
  <Paragraphs>156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Comic Sans MS</vt:lpstr>
      <vt:lpstr>Lucida Sans</vt:lpstr>
      <vt:lpstr>Noto Sans Symbols</vt:lpstr>
      <vt:lpstr>Verdana</vt:lpstr>
      <vt:lpstr>Concourse</vt:lpstr>
      <vt:lpstr>Welcome to Mayfield Primary  School</vt:lpstr>
      <vt:lpstr>Getting it Right for Your Child</vt:lpstr>
      <vt:lpstr>Primary 1 Classes</vt:lpstr>
      <vt:lpstr>Meet our Teachers</vt:lpstr>
      <vt:lpstr>Meet our Teachers</vt:lpstr>
      <vt:lpstr>School Uniform</vt:lpstr>
      <vt:lpstr>Gym Kit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 for Families</vt:lpstr>
      <vt:lpstr>First Few Days in P1</vt:lpstr>
      <vt:lpstr>Primary 1 Times</vt:lpstr>
      <vt:lpstr>What we learn in P1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Mayfield Primary  School</dc:title>
  <dc:creator>murhl80</dc:creator>
  <cp:lastModifiedBy>Chris Wilson (MGFL)</cp:lastModifiedBy>
  <cp:revision>1</cp:revision>
  <dcterms:created xsi:type="dcterms:W3CDTF">2015-05-27T16:11:17Z</dcterms:created>
  <dcterms:modified xsi:type="dcterms:W3CDTF">2023-06-22T10:41:29Z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0x010100EF641D94F2C6FF43B220898E9ED33330</vt:lpwstr>
  </property>
</Properties>
</file>