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6" r:id="rId5"/>
    <p:sldId id="297" r:id="rId6"/>
    <p:sldId id="302" r:id="rId7"/>
    <p:sldId id="303" r:id="rId8"/>
    <p:sldId id="318" r:id="rId9"/>
    <p:sldId id="304" r:id="rId10"/>
    <p:sldId id="305" r:id="rId11"/>
    <p:sldId id="306" r:id="rId12"/>
    <p:sldId id="259" r:id="rId13"/>
    <p:sldId id="260" r:id="rId14"/>
    <p:sldId id="261" r:id="rId15"/>
    <p:sldId id="308" r:id="rId16"/>
    <p:sldId id="315" r:id="rId17"/>
    <p:sldId id="309" r:id="rId18"/>
    <p:sldId id="311" r:id="rId19"/>
    <p:sldId id="313" r:id="rId20"/>
    <p:sldId id="316" r:id="rId21"/>
    <p:sldId id="314" r:id="rId22"/>
    <p:sldId id="301" r:id="rId23"/>
    <p:sldId id="317" r:id="rId24"/>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Lucida Sans Unicode" pitchFamily="34" charset="0"/>
        <a:ea typeface="+mn-ea"/>
        <a:cs typeface="+mn-cs"/>
      </a:defRPr>
    </a:lvl1pPr>
    <a:lvl2pPr marL="457200" algn="l" rtl="0" eaLnBrk="0" fontAlgn="base" hangingPunct="0">
      <a:spcBef>
        <a:spcPct val="0"/>
      </a:spcBef>
      <a:spcAft>
        <a:spcPct val="0"/>
      </a:spcAft>
      <a:defRPr kern="1200">
        <a:solidFill>
          <a:schemeClr val="tx1"/>
        </a:solidFill>
        <a:latin typeface="Lucida Sans Unicode" pitchFamily="34" charset="0"/>
        <a:ea typeface="+mn-ea"/>
        <a:cs typeface="+mn-cs"/>
      </a:defRPr>
    </a:lvl2pPr>
    <a:lvl3pPr marL="914400" algn="l" rtl="0" eaLnBrk="0" fontAlgn="base" hangingPunct="0">
      <a:spcBef>
        <a:spcPct val="0"/>
      </a:spcBef>
      <a:spcAft>
        <a:spcPct val="0"/>
      </a:spcAft>
      <a:defRPr kern="1200">
        <a:solidFill>
          <a:schemeClr val="tx1"/>
        </a:solidFill>
        <a:latin typeface="Lucida Sans Unicode" pitchFamily="34" charset="0"/>
        <a:ea typeface="+mn-ea"/>
        <a:cs typeface="+mn-cs"/>
      </a:defRPr>
    </a:lvl3pPr>
    <a:lvl4pPr marL="1371600" algn="l" rtl="0" eaLnBrk="0" fontAlgn="base" hangingPunct="0">
      <a:spcBef>
        <a:spcPct val="0"/>
      </a:spcBef>
      <a:spcAft>
        <a:spcPct val="0"/>
      </a:spcAft>
      <a:defRPr kern="1200">
        <a:solidFill>
          <a:schemeClr val="tx1"/>
        </a:solidFill>
        <a:latin typeface="Lucida Sans Unicode" pitchFamily="34" charset="0"/>
        <a:ea typeface="+mn-ea"/>
        <a:cs typeface="+mn-cs"/>
      </a:defRPr>
    </a:lvl4pPr>
    <a:lvl5pPr marL="1828800" algn="l" rtl="0" eaLnBrk="0" fontAlgn="base" hangingPunct="0">
      <a:spcBef>
        <a:spcPct val="0"/>
      </a:spcBef>
      <a:spcAft>
        <a:spcPct val="0"/>
      </a:spcAft>
      <a:defRPr kern="1200">
        <a:solidFill>
          <a:schemeClr val="tx1"/>
        </a:solidFill>
        <a:latin typeface="Lucida Sans Unicode" pitchFamily="34" charset="0"/>
        <a:ea typeface="+mn-ea"/>
        <a:cs typeface="+mn-cs"/>
      </a:defRPr>
    </a:lvl5pPr>
    <a:lvl6pPr marL="2286000" algn="l" defTabSz="914400" rtl="0" eaLnBrk="1" latinLnBrk="0" hangingPunct="1">
      <a:defRPr kern="1200">
        <a:solidFill>
          <a:schemeClr val="tx1"/>
        </a:solidFill>
        <a:latin typeface="Lucida Sans Unicode" pitchFamily="34" charset="0"/>
        <a:ea typeface="+mn-ea"/>
        <a:cs typeface="+mn-cs"/>
      </a:defRPr>
    </a:lvl6pPr>
    <a:lvl7pPr marL="2743200" algn="l" defTabSz="914400" rtl="0" eaLnBrk="1" latinLnBrk="0" hangingPunct="1">
      <a:defRPr kern="1200">
        <a:solidFill>
          <a:schemeClr val="tx1"/>
        </a:solidFill>
        <a:latin typeface="Lucida Sans Unicode" pitchFamily="34" charset="0"/>
        <a:ea typeface="+mn-ea"/>
        <a:cs typeface="+mn-cs"/>
      </a:defRPr>
    </a:lvl7pPr>
    <a:lvl8pPr marL="3200400" algn="l" defTabSz="914400" rtl="0" eaLnBrk="1" latinLnBrk="0" hangingPunct="1">
      <a:defRPr kern="1200">
        <a:solidFill>
          <a:schemeClr val="tx1"/>
        </a:solidFill>
        <a:latin typeface="Lucida Sans Unicode" pitchFamily="34" charset="0"/>
        <a:ea typeface="+mn-ea"/>
        <a:cs typeface="+mn-cs"/>
      </a:defRPr>
    </a:lvl8pPr>
    <a:lvl9pPr marL="3657600" algn="l" defTabSz="914400" rtl="0" eaLnBrk="1" latinLnBrk="0" hangingPunct="1">
      <a:defRPr kern="1200">
        <a:solidFill>
          <a:schemeClr val="tx1"/>
        </a:solidFill>
        <a:latin typeface="Lucida Sans Unicod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660"/>
  </p:normalViewPr>
  <p:slideViewPr>
    <p:cSldViewPr>
      <p:cViewPr varScale="1">
        <p:scale>
          <a:sx n="109" d="100"/>
          <a:sy n="109" d="100"/>
        </p:scale>
        <p:origin x="17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A3F5F1BC-B9BA-48C3-9C14-9D72D58F2DDF}" type="datetimeFigureOut">
              <a:rPr lang="en-GB" smtClean="0"/>
              <a:pPr/>
              <a:t>03/06/2021</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387EEA93-FA39-4BCF-8B67-1722961A806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4B32F14-8612-4691-9838-8B5E8A3A9FFE}" type="datetimeFigureOut">
              <a:rPr lang="en-GB" smtClean="0"/>
              <a:pPr/>
              <a:t>03/06/2021</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482ECDAA-BB52-4A45-A1F1-A8653C77B89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71C258-118C-4467-B1E8-B3FD5F90DD93}" type="slidenum">
              <a:rPr lang="en-GB" smtClean="0"/>
              <a:pPr/>
              <a:t>16</a:t>
            </a:fld>
            <a:endParaRPr lang="en-GB"/>
          </a:p>
        </p:txBody>
      </p:sp>
    </p:spTree>
    <p:extLst>
      <p:ext uri="{BB962C8B-B14F-4D97-AF65-F5344CB8AC3E}">
        <p14:creationId xmlns:p14="http://schemas.microsoft.com/office/powerpoint/2010/main" val="371453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FE388898-AA99-40D8-9B4E-BF0304A66385}" type="datetimeFigureOut">
              <a:rPr lang="en-GB"/>
              <a:pPr>
                <a:defRPr/>
              </a:pPr>
              <a:t>03/06/2021</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B4E3C030-FBF4-4D14-8F45-6E0FF5B2CCD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9FB28DF-AD97-4F0E-A74E-D95275977ABF}" type="datetimeFigureOut">
              <a:rPr lang="en-GB"/>
              <a:pPr>
                <a:defRPr/>
              </a:pPr>
              <a:t>03/06/2021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52E35F0A-DCCB-4312-B198-DBA39D6E9C18}"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A2B8D3-008B-4009-8E08-4F212A4EB1EB}" type="datetimeFigureOut">
              <a:rPr lang="en-GB"/>
              <a:pPr>
                <a:defRPr/>
              </a:pPr>
              <a:t>03/06/2021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6CC00B19-175A-440C-A50A-6D4A2FBFAC1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1289D98-2234-49EB-AC75-AF551B61798E}" type="datetimeFigureOut">
              <a:rPr lang="en-GB"/>
              <a:pPr>
                <a:defRPr/>
              </a:pPr>
              <a:t>03/06/2021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58DFEB11-62FF-4FB1-8488-68A236B7D92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1CECD0B-3236-44D5-B7AD-C4F60391B8EE}" type="datetimeFigureOut">
              <a:rPr lang="en-GB"/>
              <a:pPr>
                <a:defRPr/>
              </a:pPr>
              <a:t>03/06/2021</a:t>
            </a:fld>
            <a:endParaRPr lang="en-GB"/>
          </a:p>
        </p:txBody>
      </p:sp>
      <p:sp>
        <p:nvSpPr>
          <p:cNvPr id="7" name="Footer Placeholder 4"/>
          <p:cNvSpPr>
            <a:spLocks noGrp="1"/>
          </p:cNvSpPr>
          <p:nvPr>
            <p:ph type="ftr" sz="quarter" idx="11"/>
          </p:nvPr>
        </p:nvSpPr>
        <p:spPr/>
        <p:txBody>
          <a:bodyPr/>
          <a:lstStyle>
            <a:lvl1pPr>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a:lvl1pPr>
          </a:lstStyle>
          <a:p>
            <a:fld id="{F092E145-44C2-4806-914C-B024CD54B8C1}"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AACC2E2-E368-4E16-947C-067D03D29D9F}" type="datetimeFigureOut">
              <a:rPr lang="en-GB"/>
              <a:pPr>
                <a:defRPr/>
              </a:pPr>
              <a:t>03/06/2021</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A1E2457F-62F4-4D1A-BA1A-112668845910}"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FDB4F6C-B836-46BA-A173-DE552CC0BBFB}" type="datetimeFigureOut">
              <a:rPr lang="en-GB"/>
              <a:pPr>
                <a:defRPr/>
              </a:pPr>
              <a:t>03/06/2021</a:t>
            </a:fld>
            <a:endParaRPr lang="en-GB"/>
          </a:p>
        </p:txBody>
      </p:sp>
      <p:sp>
        <p:nvSpPr>
          <p:cNvPr id="8" name="Footer Placeholder 7"/>
          <p:cNvSpPr>
            <a:spLocks noGrp="1"/>
          </p:cNvSpPr>
          <p:nvPr>
            <p:ph type="ftr" sz="quarter" idx="11"/>
          </p:nvPr>
        </p:nvSpPr>
        <p:spPr/>
        <p:txBody>
          <a:bodyPr/>
          <a:lstStyle>
            <a:lvl1pPr>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34D03C33-23F2-4514-941A-22F3795E1799}" type="slidenum">
              <a:rPr lang="en-GB"/>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5201D72-BD3F-4A19-B67F-EFCE1926D9F8}" type="datetimeFigureOut">
              <a:rPr lang="en-GB"/>
              <a:pPr>
                <a:defRPr/>
              </a:pPr>
              <a:t>03/06/2021</a:t>
            </a:fld>
            <a:endParaRPr lang="en-GB"/>
          </a:p>
        </p:txBody>
      </p:sp>
      <p:sp>
        <p:nvSpPr>
          <p:cNvPr id="4" name="Footer Placeholder 3"/>
          <p:cNvSpPr>
            <a:spLocks noGrp="1"/>
          </p:cNvSpPr>
          <p:nvPr>
            <p:ph type="ftr" sz="quarter" idx="11"/>
          </p:nvPr>
        </p:nvSpPr>
        <p:spPr/>
        <p:txBody>
          <a:bodyPr/>
          <a:lstStyle>
            <a:lvl1pPr>
              <a:defRPr/>
            </a:lvl1pPr>
            <a:extLst/>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D7603F76-A4E1-4D17-AE56-B9E611CD5CF1}"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FBF4D6-F9F1-48BE-A6D0-F7A4A68C2473}" type="datetimeFigureOut">
              <a:rPr lang="en-GB"/>
              <a:pPr>
                <a:defRPr/>
              </a:pPr>
              <a:t>03/06/2021</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fld id="{109C4760-D8C5-4043-BEAD-8E1401B4003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7140C35-8AB5-469C-8E41-475AAFC640A9}" type="datetimeFigureOut">
              <a:rPr lang="en-GB"/>
              <a:pPr>
                <a:defRPr/>
              </a:pPr>
              <a:t>03/06/2021</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BE67E627-E466-49FA-9250-427B98754F70}" type="slidenum">
              <a:rPr lang="en-GB"/>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479ADBC-59E0-43C0-BEFA-8BFC3C19A472}" type="datetimeFigureOut">
              <a:rPr lang="en-GB"/>
              <a:pPr>
                <a:defRPr/>
              </a:pPr>
              <a:t>03/06/2021</a:t>
            </a:fld>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p>
        </p:txBody>
      </p:sp>
      <p:sp>
        <p:nvSpPr>
          <p:cNvPr id="13" name="Slide Number Placeholder 6"/>
          <p:cNvSpPr>
            <a:spLocks noGrp="1"/>
          </p:cNvSpPr>
          <p:nvPr>
            <p:ph type="sldNum" sz="quarter" idx="12"/>
          </p:nvPr>
        </p:nvSpPr>
        <p:spPr/>
        <p:txBody>
          <a:bodyPr/>
          <a:lstStyle>
            <a:lvl1pPr>
              <a:defRPr/>
            </a:lvl1pPr>
          </a:lstStyle>
          <a:p>
            <a:fld id="{5A06BA01-70EB-466A-8A27-B364342416CB}"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B43BE5FA-3ACB-4AF3-B69A-86D5230DA86A}" type="datetimeFigureOut">
              <a:rPr lang="en-GB"/>
              <a:pPr>
                <a:defRPr/>
              </a:pPr>
              <a:t>03/06/2021</a:t>
            </a:fld>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7FA4191D-BEDD-4B76-B954-7DE40A78CE5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7" r:id="rId6"/>
    <p:sldLayoutId id="2147483680" r:id="rId7"/>
    <p:sldLayoutId id="2147483688" r:id="rId8"/>
    <p:sldLayoutId id="2147483689" r:id="rId9"/>
    <p:sldLayoutId id="2147483681" r:id="rId10"/>
    <p:sldLayoutId id="214748368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3356992"/>
            <a:ext cx="5220072" cy="1829761"/>
          </a:xfrm>
        </p:spPr>
        <p:txBody>
          <a:bodyPr>
            <a:normAutofit fontScale="90000"/>
          </a:bodyPr>
          <a:lstStyle/>
          <a:p>
            <a:pPr algn="ctr" fontAlgn="auto">
              <a:spcAft>
                <a:spcPts val="0"/>
              </a:spcAft>
              <a:defRPr/>
            </a:pPr>
            <a:r>
              <a:rPr lang="en-GB" sz="5400" dirty="0" smtClean="0">
                <a:latin typeface="Comic Sans MS" pitchFamily="66" charset="0"/>
              </a:rPr>
              <a:t>Welcome </a:t>
            </a:r>
            <a:r>
              <a:rPr lang="en-GB" sz="5400" dirty="0" smtClean="0">
                <a:latin typeface="Comic Sans MS" pitchFamily="66" charset="0"/>
              </a:rPr>
              <a:t>to Mayfield Primary </a:t>
            </a:r>
            <a:br>
              <a:rPr lang="en-GB" sz="5400" dirty="0" smtClean="0">
                <a:latin typeface="Comic Sans MS" pitchFamily="66" charset="0"/>
              </a:rPr>
            </a:br>
            <a:r>
              <a:rPr lang="en-GB" sz="5400" dirty="0" smtClean="0">
                <a:latin typeface="Comic Sans MS" pitchFamily="66" charset="0"/>
              </a:rPr>
              <a:t>School</a:t>
            </a:r>
            <a:endParaRPr lang="en-GB" sz="5400" dirty="0">
              <a:latin typeface="Comic Sans MS" pitchFamily="66" charset="0"/>
            </a:endParaRPr>
          </a:p>
        </p:txBody>
      </p:sp>
      <p:pic>
        <p:nvPicPr>
          <p:cNvPr id="9221" name="Picture 3" descr="P1 Booklet photos may 08 017"/>
          <p:cNvPicPr>
            <a:picLocks noChangeAspect="1" noChangeArrowheads="1"/>
          </p:cNvPicPr>
          <p:nvPr/>
        </p:nvPicPr>
        <p:blipFill>
          <a:blip r:embed="rId2" cstate="print"/>
          <a:srcRect/>
          <a:stretch>
            <a:fillRect/>
          </a:stretch>
        </p:blipFill>
        <p:spPr bwMode="auto">
          <a:xfrm>
            <a:off x="539552" y="1268760"/>
            <a:ext cx="3454647" cy="2807642"/>
          </a:xfrm>
          <a:prstGeom prst="rect">
            <a:avLst/>
          </a:prstGeom>
          <a:noFill/>
          <a:ln w="9525">
            <a:noFill/>
            <a:miter lim="800000"/>
            <a:headEnd/>
            <a:tailEnd/>
          </a:ln>
        </p:spPr>
      </p:pic>
      <p:pic>
        <p:nvPicPr>
          <p:cNvPr id="6" name="Picture 5" descr="mayfield logo.png"/>
          <p:cNvPicPr>
            <a:picLocks noChangeAspect="1"/>
          </p:cNvPicPr>
          <p:nvPr/>
        </p:nvPicPr>
        <p:blipFill>
          <a:blip r:embed="rId3" cstate="print"/>
          <a:stretch>
            <a:fillRect/>
          </a:stretch>
        </p:blipFill>
        <p:spPr>
          <a:xfrm>
            <a:off x="5796136" y="404664"/>
            <a:ext cx="1695450" cy="1695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fontAlgn="auto">
              <a:spcAft>
                <a:spcPts val="0"/>
              </a:spcAft>
              <a:defRPr/>
            </a:pPr>
            <a:r>
              <a:rPr lang="en-GB" sz="4800" dirty="0" smtClean="0">
                <a:latin typeface="Comic Sans MS" pitchFamily="66" charset="0"/>
              </a:rPr>
              <a:t>Gym Kit</a:t>
            </a:r>
            <a:endParaRPr lang="en-GB" sz="4800" dirty="0">
              <a:latin typeface="Comic Sans MS" pitchFamily="66" charset="0"/>
            </a:endParaRPr>
          </a:p>
        </p:txBody>
      </p:sp>
      <p:sp>
        <p:nvSpPr>
          <p:cNvPr id="14339" name="TextBox 15"/>
          <p:cNvSpPr txBox="1">
            <a:spLocks noChangeArrowheads="1"/>
          </p:cNvSpPr>
          <p:nvPr/>
        </p:nvSpPr>
        <p:spPr bwMode="auto">
          <a:xfrm>
            <a:off x="899592" y="3573016"/>
            <a:ext cx="7416800" cy="2677656"/>
          </a:xfrm>
          <a:prstGeom prst="rect">
            <a:avLst/>
          </a:prstGeom>
          <a:noFill/>
          <a:ln w="9525">
            <a:noFill/>
            <a:miter lim="800000"/>
            <a:headEnd/>
            <a:tailEnd/>
          </a:ln>
        </p:spPr>
        <p:txBody>
          <a:bodyPr>
            <a:spAutoFit/>
          </a:bodyPr>
          <a:lstStyle/>
          <a:p>
            <a:pPr algn="ctr" eaLnBrk="1" hangingPunct="1">
              <a:buFont typeface="Arial" pitchFamily="34" charset="0"/>
              <a:buChar char="•"/>
            </a:pPr>
            <a:r>
              <a:rPr lang="en-GB" sz="2800" dirty="0">
                <a:latin typeface="Comic Sans MS" pitchFamily="66" charset="0"/>
              </a:rPr>
              <a:t>Plain t-shirt</a:t>
            </a:r>
          </a:p>
          <a:p>
            <a:pPr algn="ctr" eaLnBrk="1" hangingPunct="1">
              <a:buFont typeface="Arial" pitchFamily="34" charset="0"/>
              <a:buChar char="•"/>
            </a:pPr>
            <a:r>
              <a:rPr lang="en-GB" sz="2800" dirty="0">
                <a:latin typeface="Comic Sans MS" pitchFamily="66" charset="0"/>
              </a:rPr>
              <a:t>Shorts</a:t>
            </a:r>
          </a:p>
          <a:p>
            <a:pPr algn="ctr" eaLnBrk="1" hangingPunct="1">
              <a:buFont typeface="Arial" pitchFamily="34" charset="0"/>
              <a:buChar char="•"/>
            </a:pPr>
            <a:r>
              <a:rPr lang="en-GB" sz="2800" dirty="0">
                <a:latin typeface="Comic Sans MS" pitchFamily="66" charset="0"/>
              </a:rPr>
              <a:t>Gym </a:t>
            </a:r>
            <a:r>
              <a:rPr lang="en-GB" sz="2800" dirty="0" smtClean="0">
                <a:latin typeface="Comic Sans MS" pitchFamily="66" charset="0"/>
              </a:rPr>
              <a:t>shoes</a:t>
            </a:r>
          </a:p>
          <a:p>
            <a:pPr algn="ctr" eaLnBrk="1" hangingPunct="1">
              <a:buFont typeface="Arial" pitchFamily="34" charset="0"/>
              <a:buChar char="•"/>
            </a:pPr>
            <a:endParaRPr lang="en-GB" sz="2800" dirty="0">
              <a:latin typeface="Comic Sans MS" pitchFamily="66" charset="0"/>
            </a:endParaRPr>
          </a:p>
          <a:p>
            <a:pPr algn="ctr" eaLnBrk="1" hangingPunct="1"/>
            <a:r>
              <a:rPr lang="en-GB" sz="2800" dirty="0">
                <a:latin typeface="Comic Sans MS" pitchFamily="66" charset="0"/>
              </a:rPr>
              <a:t>All should be name labelled, packed in a gym bag and stored in the classroom.</a:t>
            </a:r>
          </a:p>
        </p:txBody>
      </p:sp>
      <p:pic>
        <p:nvPicPr>
          <p:cNvPr id="14340" name="Picture 2"/>
          <p:cNvPicPr>
            <a:picLocks noChangeAspect="1" noChangeArrowheads="1"/>
          </p:cNvPicPr>
          <p:nvPr/>
        </p:nvPicPr>
        <p:blipFill>
          <a:blip r:embed="rId2" cstate="print"/>
          <a:srcRect/>
          <a:stretch>
            <a:fillRect/>
          </a:stretch>
        </p:blipFill>
        <p:spPr bwMode="auto">
          <a:xfrm>
            <a:off x="1403648" y="1556792"/>
            <a:ext cx="2389187" cy="1781175"/>
          </a:xfrm>
          <a:prstGeom prst="rect">
            <a:avLst/>
          </a:prstGeom>
          <a:noFill/>
          <a:ln w="9525">
            <a:noFill/>
            <a:miter lim="800000"/>
            <a:headEnd/>
            <a:tailEnd/>
          </a:ln>
        </p:spPr>
      </p:pic>
      <p:pic>
        <p:nvPicPr>
          <p:cNvPr id="14341" name="Picture 4" descr="Soccer Player"/>
          <p:cNvPicPr>
            <a:picLocks noChangeAspect="1" noChangeArrowheads="1"/>
          </p:cNvPicPr>
          <p:nvPr/>
        </p:nvPicPr>
        <p:blipFill>
          <a:blip r:embed="rId3" cstate="print"/>
          <a:srcRect/>
          <a:stretch>
            <a:fillRect/>
          </a:stretch>
        </p:blipFill>
        <p:spPr bwMode="auto">
          <a:xfrm>
            <a:off x="5652120" y="764704"/>
            <a:ext cx="2112963" cy="2700337"/>
          </a:xfrm>
          <a:prstGeom prst="rect">
            <a:avLst/>
          </a:prstGeom>
          <a:noFill/>
          <a:ln w="9525">
            <a:noFill/>
            <a:miter lim="800000"/>
            <a:headEnd/>
            <a:tailEnd/>
          </a:ln>
        </p:spPr>
      </p:pic>
      <p:pic>
        <p:nvPicPr>
          <p:cNvPr id="6" name="Picture 5" descr="mayfield logo.png"/>
          <p:cNvPicPr>
            <a:picLocks noChangeAspect="1"/>
          </p:cNvPicPr>
          <p:nvPr/>
        </p:nvPicPr>
        <p:blipFill>
          <a:blip r:embed="rId4" cstate="print"/>
          <a:stretch>
            <a:fillRect/>
          </a:stretch>
        </p:blipFill>
        <p:spPr>
          <a:xfrm>
            <a:off x="395536" y="260648"/>
            <a:ext cx="975370" cy="9753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539552" y="0"/>
            <a:ext cx="8229600" cy="1143000"/>
          </a:xfrm>
          <a:prstGeom prst="rect">
            <a:avLst/>
          </a:prstGeom>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GB" sz="4400" dirty="0" smtClean="0">
                <a:latin typeface="Comic Sans MS" pitchFamily="66" charset="0"/>
              </a:rPr>
              <a:t>Bits and Bobs </a:t>
            </a:r>
            <a:endParaRPr lang="en-GB" sz="4400" dirty="0">
              <a:latin typeface="Comic Sans MS" pitchFamily="66" charset="0"/>
            </a:endParaRPr>
          </a:p>
        </p:txBody>
      </p:sp>
      <p:sp>
        <p:nvSpPr>
          <p:cNvPr id="12293" name="TextBox 5"/>
          <p:cNvSpPr txBox="1">
            <a:spLocks noChangeArrowheads="1"/>
          </p:cNvSpPr>
          <p:nvPr/>
        </p:nvSpPr>
        <p:spPr bwMode="auto">
          <a:xfrm>
            <a:off x="858838" y="2924175"/>
            <a:ext cx="7416800" cy="2246769"/>
          </a:xfrm>
          <a:prstGeom prst="rect">
            <a:avLst/>
          </a:prstGeom>
          <a:noFill/>
          <a:ln w="9525">
            <a:noFill/>
            <a:miter lim="800000"/>
            <a:headEnd/>
            <a:tailEnd/>
          </a:ln>
        </p:spPr>
        <p:txBody>
          <a:bodyPr>
            <a:spAutoFit/>
          </a:bodyPr>
          <a:lstStyle/>
          <a:p>
            <a:pPr algn="ctr" eaLnBrk="1" hangingPunct="1"/>
            <a:endParaRPr lang="en-GB" sz="2800" dirty="0">
              <a:latin typeface="SassoonPrimaryInfant" pitchFamily="2" charset="0"/>
            </a:endParaRPr>
          </a:p>
          <a:p>
            <a:pPr algn="ctr" eaLnBrk="1" hangingPunct="1">
              <a:buFont typeface="Arial" pitchFamily="34" charset="0"/>
              <a:buChar char="•"/>
            </a:pPr>
            <a:endParaRPr lang="en-GB" sz="2800" dirty="0">
              <a:latin typeface="SassoonPrimaryInfant" pitchFamily="2" charset="0"/>
            </a:endParaRPr>
          </a:p>
          <a:p>
            <a:pPr algn="ctr" eaLnBrk="1" hangingPunct="1">
              <a:buFont typeface="Arial" pitchFamily="34" charset="0"/>
              <a:buChar char="•"/>
            </a:pPr>
            <a:endParaRPr lang="en-GB" sz="2800" dirty="0">
              <a:latin typeface="SassoonCRInfant" pitchFamily="2" charset="0"/>
            </a:endParaRPr>
          </a:p>
          <a:p>
            <a:pPr algn="ctr" eaLnBrk="1" hangingPunct="1">
              <a:buFont typeface="Arial" pitchFamily="34" charset="0"/>
              <a:buChar char="•"/>
            </a:pPr>
            <a:endParaRPr lang="en-GB" sz="2800" dirty="0">
              <a:latin typeface="SassoonCRInfant" pitchFamily="2" charset="0"/>
            </a:endParaRPr>
          </a:p>
          <a:p>
            <a:pPr algn="ctr" eaLnBrk="1" hangingPunct="1">
              <a:buFont typeface="Arial" pitchFamily="34" charset="0"/>
              <a:buChar char="•"/>
            </a:pPr>
            <a:endParaRPr lang="en-GB" sz="2800" dirty="0">
              <a:latin typeface="SassoonCRInfant" pitchFamily="2" charset="0"/>
            </a:endParaRPr>
          </a:p>
        </p:txBody>
      </p:sp>
      <p:sp>
        <p:nvSpPr>
          <p:cNvPr id="6" name="Rectangle 5"/>
          <p:cNvSpPr/>
          <p:nvPr/>
        </p:nvSpPr>
        <p:spPr>
          <a:xfrm>
            <a:off x="467544" y="1124744"/>
            <a:ext cx="7992888" cy="5816977"/>
          </a:xfrm>
          <a:prstGeom prst="rect">
            <a:avLst/>
          </a:prstGeom>
        </p:spPr>
        <p:txBody>
          <a:bodyPr wrap="square">
            <a:spAutoFit/>
          </a:bodyPr>
          <a:lstStyle/>
          <a:p>
            <a:r>
              <a:rPr lang="en-GB" sz="2400" dirty="0" smtClean="0">
                <a:latin typeface="Comic Sans MS" pitchFamily="66" charset="0"/>
              </a:rPr>
              <a:t>School bags should be big enough to hold an A4 book or folder.</a:t>
            </a:r>
          </a:p>
          <a:p>
            <a:endParaRPr lang="en-GB" sz="2400" dirty="0" smtClean="0">
              <a:latin typeface="Comic Sans MS" pitchFamily="66" charset="0"/>
            </a:endParaRPr>
          </a:p>
          <a:p>
            <a:r>
              <a:rPr lang="en-GB" sz="2400" dirty="0" smtClean="0">
                <a:latin typeface="Comic Sans MS" pitchFamily="66" charset="0"/>
              </a:rPr>
              <a:t>Each child in Primary 1 will be given a navy book bag to keep their homework jotter and any letters or correspondence home.  Please check this daily and encourage your child to tell the teacher if a letter is to be returned to the school. </a:t>
            </a:r>
          </a:p>
          <a:p>
            <a:endParaRPr lang="en-GB" sz="2400" dirty="0" smtClean="0">
              <a:latin typeface="Comic Sans MS" pitchFamily="66" charset="0"/>
            </a:endParaRPr>
          </a:p>
          <a:p>
            <a:r>
              <a:rPr lang="en-GB" sz="2400" dirty="0" smtClean="0">
                <a:latin typeface="Comic Sans MS" pitchFamily="66" charset="0"/>
              </a:rPr>
              <a:t>The school will provide pencils, colouring pencils, rubbers and sharpeners for pupils in P1.</a:t>
            </a:r>
          </a:p>
          <a:p>
            <a:endParaRPr lang="en-GB" sz="2400" dirty="0" smtClean="0">
              <a:latin typeface="Comic Sans MS" pitchFamily="66" charset="0"/>
            </a:endParaRPr>
          </a:p>
          <a:p>
            <a:endParaRPr lang="en-GB" sz="2800" dirty="0" smtClean="0">
              <a:latin typeface="Comic Sans MS" pitchFamily="66" charset="0"/>
            </a:endParaRPr>
          </a:p>
          <a:p>
            <a:endParaRPr lang="en-GB" sz="2800" dirty="0" smtClean="0">
              <a:latin typeface="Comic Sans MS" pitchFamily="66" charset="0"/>
            </a:endParaRPr>
          </a:p>
          <a:p>
            <a:endParaRPr lang="en-GB" sz="2800" dirty="0">
              <a:latin typeface="Comic Sans MS" pitchFamily="66" charset="0"/>
            </a:endParaRPr>
          </a:p>
        </p:txBody>
      </p:sp>
      <p:pic>
        <p:nvPicPr>
          <p:cNvPr id="7" name="Picture 6" descr="mayfield logo.png"/>
          <p:cNvPicPr>
            <a:picLocks noChangeAspect="1"/>
          </p:cNvPicPr>
          <p:nvPr/>
        </p:nvPicPr>
        <p:blipFill>
          <a:blip r:embed="rId2" cstate="print"/>
          <a:stretch>
            <a:fillRect/>
          </a:stretch>
        </p:blipFill>
        <p:spPr>
          <a:xfrm>
            <a:off x="323528" y="0"/>
            <a:ext cx="975370" cy="975370"/>
          </a:xfrm>
          <a:prstGeom prst="rect">
            <a:avLst/>
          </a:prstGeom>
        </p:spPr>
      </p:pic>
      <p:pic>
        <p:nvPicPr>
          <p:cNvPr id="8" name="Picture 7" descr="mayfield logo.png"/>
          <p:cNvPicPr>
            <a:picLocks noChangeAspect="1"/>
          </p:cNvPicPr>
          <p:nvPr/>
        </p:nvPicPr>
        <p:blipFill>
          <a:blip r:embed="rId2" cstate="print"/>
          <a:stretch>
            <a:fillRect/>
          </a:stretch>
        </p:blipFill>
        <p:spPr>
          <a:xfrm>
            <a:off x="7884368" y="0"/>
            <a:ext cx="975370" cy="975370"/>
          </a:xfrm>
          <a:prstGeom prst="rect">
            <a:avLst/>
          </a:prstGeom>
        </p:spPr>
      </p:pic>
      <p:pic>
        <p:nvPicPr>
          <p:cNvPr id="9" name="Picture 8" descr="school.jpg"/>
          <p:cNvPicPr>
            <a:picLocks noChangeAspect="1"/>
          </p:cNvPicPr>
          <p:nvPr/>
        </p:nvPicPr>
        <p:blipFill>
          <a:blip r:embed="rId3" cstate="print"/>
          <a:stretch>
            <a:fillRect/>
          </a:stretch>
        </p:blipFill>
        <p:spPr>
          <a:xfrm>
            <a:off x="6084168" y="4941168"/>
            <a:ext cx="2705100" cy="16859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494" y="332656"/>
            <a:ext cx="520527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latin typeface="Comic Sans MS" pitchFamily="66" charset="0"/>
              </a:rPr>
              <a:t>School Dinners</a:t>
            </a:r>
          </a:p>
        </p:txBody>
      </p:sp>
      <p:sp>
        <p:nvSpPr>
          <p:cNvPr id="12291" name="TextBox 3"/>
          <p:cNvSpPr txBox="1">
            <a:spLocks noChangeArrowheads="1"/>
          </p:cNvSpPr>
          <p:nvPr/>
        </p:nvSpPr>
        <p:spPr bwMode="auto">
          <a:xfrm>
            <a:off x="611188" y="1628775"/>
            <a:ext cx="7921625" cy="3539430"/>
          </a:xfrm>
          <a:prstGeom prst="rect">
            <a:avLst/>
          </a:prstGeom>
          <a:noFill/>
          <a:ln w="9525">
            <a:noFill/>
            <a:miter lim="800000"/>
            <a:headEnd/>
            <a:tailEnd/>
          </a:ln>
        </p:spPr>
        <p:txBody>
          <a:bodyPr>
            <a:spAutoFit/>
          </a:bodyPr>
          <a:lstStyle/>
          <a:p>
            <a:pPr>
              <a:buFont typeface="Arial" charset="0"/>
              <a:buChar char="•"/>
            </a:pPr>
            <a:r>
              <a:rPr lang="en-GB" sz="2800" dirty="0" smtClean="0">
                <a:latin typeface="Comic Sans MS" pitchFamily="66" charset="0"/>
              </a:rPr>
              <a:t>All pupils in P1-P3 are entitled to a free school lunch daily, including a packed lunch on a Friday.</a:t>
            </a:r>
          </a:p>
          <a:p>
            <a:pPr>
              <a:buFont typeface="Arial" charset="0"/>
              <a:buChar char="•"/>
            </a:pPr>
            <a:r>
              <a:rPr lang="en-GB" sz="2800" dirty="0" smtClean="0">
                <a:latin typeface="Comic Sans MS" pitchFamily="66" charset="0"/>
              </a:rPr>
              <a:t>There are no hot school dinners on a Friday.</a:t>
            </a:r>
          </a:p>
          <a:p>
            <a:pPr>
              <a:buFont typeface="Arial" charset="0"/>
              <a:buChar char="•"/>
            </a:pPr>
            <a:r>
              <a:rPr lang="en-GB" sz="2800" dirty="0" smtClean="0">
                <a:latin typeface="Comic Sans MS" pitchFamily="66" charset="0"/>
              </a:rPr>
              <a:t>Alternatively children can bring their own packed lunch to school.  We encourage healthy packed lunches. Please clearly label your child’s packed lunch bag/box.</a:t>
            </a:r>
          </a:p>
        </p:txBody>
      </p:sp>
      <p:pic>
        <p:nvPicPr>
          <p:cNvPr id="6" name="Picture 5" descr="mayfield logo.png"/>
          <p:cNvPicPr>
            <a:picLocks noChangeAspect="1"/>
          </p:cNvPicPr>
          <p:nvPr/>
        </p:nvPicPr>
        <p:blipFill>
          <a:blip r:embed="rId2" cstate="print"/>
          <a:stretch>
            <a:fillRect/>
          </a:stretch>
        </p:blipFill>
        <p:spPr>
          <a:xfrm>
            <a:off x="539552" y="332656"/>
            <a:ext cx="975370" cy="975370"/>
          </a:xfrm>
          <a:prstGeom prst="rect">
            <a:avLst/>
          </a:prstGeom>
        </p:spPr>
      </p:pic>
      <p:pic>
        <p:nvPicPr>
          <p:cNvPr id="5" name="Picture 4" descr="lunch.jpg"/>
          <p:cNvPicPr>
            <a:picLocks noChangeAspect="1"/>
          </p:cNvPicPr>
          <p:nvPr/>
        </p:nvPicPr>
        <p:blipFill>
          <a:blip r:embed="rId3" cstate="print"/>
          <a:stretch>
            <a:fillRect/>
          </a:stretch>
        </p:blipFill>
        <p:spPr>
          <a:xfrm>
            <a:off x="5580112" y="5157192"/>
            <a:ext cx="2692152" cy="12241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979712" y="260648"/>
            <a:ext cx="6552728" cy="1323439"/>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rPr>
              <a:t>Free School Meal Entitlement</a:t>
            </a:r>
            <a:endParaRPr lang="en-US" sz="4000" b="1" cap="none" spc="300" dirty="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endParaRPr>
          </a:p>
        </p:txBody>
      </p:sp>
      <p:sp>
        <p:nvSpPr>
          <p:cNvPr id="9" name="TextBox 8"/>
          <p:cNvSpPr txBox="1"/>
          <p:nvPr/>
        </p:nvSpPr>
        <p:spPr>
          <a:xfrm>
            <a:off x="539552" y="1844824"/>
            <a:ext cx="8208912" cy="3693319"/>
          </a:xfrm>
          <a:prstGeom prst="rect">
            <a:avLst/>
          </a:prstGeom>
          <a:noFill/>
        </p:spPr>
        <p:txBody>
          <a:bodyPr wrap="square" rtlCol="0">
            <a:spAutoFit/>
          </a:bodyPr>
          <a:lstStyle/>
          <a:p>
            <a:endParaRPr lang="en-GB" dirty="0" smtClean="0">
              <a:latin typeface="Comic Sans MS" pitchFamily="66" charset="0"/>
            </a:endParaRPr>
          </a:p>
          <a:p>
            <a:pPr>
              <a:buFont typeface="Arial" pitchFamily="34" charset="0"/>
              <a:buChar char="•"/>
            </a:pPr>
            <a:r>
              <a:rPr lang="en-GB" dirty="0" smtClean="0">
                <a:latin typeface="Comic Sans MS" pitchFamily="66" charset="0"/>
              </a:rPr>
              <a:t>All pupils in P1-P3 are entitled to a free school meal, but free school milk, clothing grant </a:t>
            </a:r>
            <a:r>
              <a:rPr lang="en-GB" dirty="0" err="1" smtClean="0">
                <a:latin typeface="Comic Sans MS" pitchFamily="66" charset="0"/>
              </a:rPr>
              <a:t>etc</a:t>
            </a:r>
            <a:r>
              <a:rPr lang="en-GB" dirty="0" smtClean="0">
                <a:latin typeface="Comic Sans MS" pitchFamily="66" charset="0"/>
              </a:rPr>
              <a:t> need to be applied for if you meet the criteria.</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From P4 onwards, pupils have to pay for a school meal – if you are entitled to free school meals, it is best that you apply for this when they start school.</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Please complete the form if you think you meet the criteria (see details on Mid Lothian council website.</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If you would like more information, contact our school office.</a:t>
            </a:r>
          </a:p>
          <a:p>
            <a:endParaRPr lang="en-GB" dirty="0" smtClean="0"/>
          </a:p>
        </p:txBody>
      </p:sp>
      <p:pic>
        <p:nvPicPr>
          <p:cNvPr id="7" name="Picture 6" descr="mayfield logo.png"/>
          <p:cNvPicPr>
            <a:picLocks noChangeAspect="1"/>
          </p:cNvPicPr>
          <p:nvPr/>
        </p:nvPicPr>
        <p:blipFill>
          <a:blip r:embed="rId2" cstate="print"/>
          <a:stretch>
            <a:fillRect/>
          </a:stretch>
        </p:blipFill>
        <p:spPr>
          <a:xfrm>
            <a:off x="611560" y="332656"/>
            <a:ext cx="1335410" cy="1335410"/>
          </a:xfrm>
          <a:prstGeom prst="rect">
            <a:avLst/>
          </a:prstGeom>
        </p:spPr>
      </p:pic>
    </p:spTree>
    <p:extLst>
      <p:ext uri="{BB962C8B-B14F-4D97-AF65-F5344CB8AC3E}">
        <p14:creationId xmlns:p14="http://schemas.microsoft.com/office/powerpoint/2010/main" val="383893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236" y="332656"/>
            <a:ext cx="569579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effectLst>
                  <a:outerShdw blurRad="76200" dist="50800" dir="5400000" algn="tl" rotWithShape="0">
                    <a:srgbClr val="000000">
                      <a:alpha val="65000"/>
                    </a:srgbClr>
                  </a:outerShdw>
                </a:effectLst>
                <a:latin typeface="Comic Sans MS" pitchFamily="66" charset="0"/>
                <a:cs typeface="+mn-cs"/>
              </a:rPr>
              <a:t>Snacks and Milk</a:t>
            </a:r>
          </a:p>
        </p:txBody>
      </p:sp>
      <p:sp>
        <p:nvSpPr>
          <p:cNvPr id="3" name="Rectangle 2"/>
          <p:cNvSpPr/>
          <p:nvPr/>
        </p:nvSpPr>
        <p:spPr>
          <a:xfrm>
            <a:off x="899592" y="1412776"/>
            <a:ext cx="1656184" cy="646331"/>
          </a:xfrm>
          <a:prstGeom prst="rect">
            <a:avLst/>
          </a:prstGeom>
        </p:spPr>
        <p:txBody>
          <a:bodyPr wrap="square">
            <a:spAutoFit/>
          </a:bodyPr>
          <a:lstStyle/>
          <a:p>
            <a:pPr algn="ctr" fontAlgn="auto">
              <a:spcBef>
                <a:spcPts val="0"/>
              </a:spcBef>
              <a:spcAft>
                <a:spcPts val="0"/>
              </a:spcAft>
              <a:defRPr/>
            </a:pPr>
            <a:r>
              <a:rPr lang="en-US" sz="3600" b="1" spc="50" dirty="0" smtClean="0">
                <a:ln w="11430"/>
                <a:effectLst>
                  <a:outerShdw blurRad="76200" dist="50800" dir="5400000" algn="tl" rotWithShape="0">
                    <a:srgbClr val="000000">
                      <a:alpha val="65000"/>
                    </a:srgbClr>
                  </a:outerShdw>
                </a:effectLst>
                <a:latin typeface="Comic Sans MS" pitchFamily="66" charset="0"/>
              </a:rPr>
              <a:t>Milk</a:t>
            </a:r>
            <a:endParaRPr lang="en-US" sz="3600" b="1" spc="50" dirty="0">
              <a:ln w="11430"/>
              <a:effectLst>
                <a:outerShdw blurRad="76200" dist="50800" dir="5400000" algn="tl" rotWithShape="0">
                  <a:srgbClr val="000000">
                    <a:alpha val="65000"/>
                  </a:srgbClr>
                </a:outerShdw>
              </a:effectLst>
              <a:latin typeface="Comic Sans MS" pitchFamily="66" charset="0"/>
            </a:endParaRPr>
          </a:p>
        </p:txBody>
      </p:sp>
      <p:sp>
        <p:nvSpPr>
          <p:cNvPr id="4" name="Rectangle 3"/>
          <p:cNvSpPr/>
          <p:nvPr/>
        </p:nvSpPr>
        <p:spPr>
          <a:xfrm>
            <a:off x="1187624" y="2060848"/>
            <a:ext cx="7416824" cy="1815882"/>
          </a:xfrm>
          <a:prstGeom prst="rect">
            <a:avLst/>
          </a:prstGeom>
        </p:spPr>
        <p:txBody>
          <a:bodyPr wrap="square">
            <a:spAutoFit/>
          </a:bodyPr>
          <a:lstStyle/>
          <a:p>
            <a:r>
              <a:rPr lang="en-GB" sz="2800" dirty="0" smtClean="0">
                <a:latin typeface="Comic Sans MS" pitchFamily="66" charset="0"/>
              </a:rPr>
              <a:t>We have a milk time each day.  Milk order forms are available in your pack.  Pupils with free school meal entitlement will be given milk.</a:t>
            </a:r>
            <a:endParaRPr lang="en-GB" sz="2800" dirty="0">
              <a:latin typeface="Comic Sans MS" pitchFamily="66" charset="0"/>
            </a:endParaRPr>
          </a:p>
        </p:txBody>
      </p:sp>
      <p:sp>
        <p:nvSpPr>
          <p:cNvPr id="5" name="Rectangle 4"/>
          <p:cNvSpPr/>
          <p:nvPr/>
        </p:nvSpPr>
        <p:spPr>
          <a:xfrm>
            <a:off x="1187624" y="4149080"/>
            <a:ext cx="7200800" cy="1815882"/>
          </a:xfrm>
          <a:prstGeom prst="rect">
            <a:avLst/>
          </a:prstGeom>
        </p:spPr>
        <p:txBody>
          <a:bodyPr wrap="square">
            <a:spAutoFit/>
          </a:bodyPr>
          <a:lstStyle/>
          <a:p>
            <a:r>
              <a:rPr lang="en-GB" sz="2800" dirty="0" smtClean="0">
                <a:latin typeface="Comic Sans MS" pitchFamily="66" charset="0"/>
              </a:rPr>
              <a:t>If you do not wish for your child to have milk, please provide water in a bottle that can be kept in the classroom throughout the day. </a:t>
            </a:r>
            <a:endParaRPr lang="en-GB" sz="2800" dirty="0">
              <a:latin typeface="Comic Sans MS" pitchFamily="66" charset="0"/>
            </a:endParaRPr>
          </a:p>
        </p:txBody>
      </p:sp>
      <p:pic>
        <p:nvPicPr>
          <p:cNvPr id="6" name="Picture 5" descr="mayfield logo.png"/>
          <p:cNvPicPr>
            <a:picLocks noChangeAspect="1"/>
          </p:cNvPicPr>
          <p:nvPr/>
        </p:nvPicPr>
        <p:blipFill>
          <a:blip r:embed="rId2" cstate="print"/>
          <a:stretch>
            <a:fillRect/>
          </a:stretch>
        </p:blipFill>
        <p:spPr>
          <a:xfrm>
            <a:off x="539552" y="188640"/>
            <a:ext cx="903362" cy="903362"/>
          </a:xfrm>
          <a:prstGeom prst="rect">
            <a:avLst/>
          </a:prstGeom>
        </p:spPr>
      </p:pic>
      <p:pic>
        <p:nvPicPr>
          <p:cNvPr id="7" name="Picture 6" descr="mayfield logo.png"/>
          <p:cNvPicPr>
            <a:picLocks noChangeAspect="1"/>
          </p:cNvPicPr>
          <p:nvPr/>
        </p:nvPicPr>
        <p:blipFill>
          <a:blip r:embed="rId2" cstate="print"/>
          <a:stretch>
            <a:fillRect/>
          </a:stretch>
        </p:blipFill>
        <p:spPr>
          <a:xfrm>
            <a:off x="7740352" y="188640"/>
            <a:ext cx="903362" cy="9033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539552" y="1916832"/>
            <a:ext cx="7920038" cy="2246769"/>
          </a:xfrm>
          <a:prstGeom prst="rect">
            <a:avLst/>
          </a:prstGeom>
          <a:noFill/>
          <a:ln w="9525">
            <a:noFill/>
            <a:miter lim="800000"/>
            <a:headEnd/>
            <a:tailEnd/>
          </a:ln>
        </p:spPr>
        <p:txBody>
          <a:bodyPr>
            <a:spAutoFit/>
          </a:bodyPr>
          <a:lstStyle/>
          <a:p>
            <a:r>
              <a:rPr lang="en-GB" sz="2800" dirty="0">
                <a:latin typeface="Comic Sans MS" pitchFamily="66" charset="0"/>
              </a:rPr>
              <a:t>We </a:t>
            </a:r>
            <a:r>
              <a:rPr lang="en-GB" sz="2800" dirty="0" smtClean="0">
                <a:latin typeface="Comic Sans MS" pitchFamily="66" charset="0"/>
              </a:rPr>
              <a:t>encourage </a:t>
            </a:r>
            <a:r>
              <a:rPr lang="en-GB" sz="2800" dirty="0">
                <a:latin typeface="Comic Sans MS" pitchFamily="66" charset="0"/>
              </a:rPr>
              <a:t>healthy snacks for </a:t>
            </a:r>
            <a:r>
              <a:rPr lang="en-GB" sz="2800" dirty="0" smtClean="0">
                <a:latin typeface="Comic Sans MS" pitchFamily="66" charset="0"/>
              </a:rPr>
              <a:t>playtime. </a:t>
            </a:r>
          </a:p>
          <a:p>
            <a:r>
              <a:rPr lang="en-GB" sz="2800" dirty="0" smtClean="0">
                <a:latin typeface="Comic Sans MS" pitchFamily="66" charset="0"/>
              </a:rPr>
              <a:t>One snack is sufficient for morning break. </a:t>
            </a:r>
          </a:p>
          <a:p>
            <a:endParaRPr lang="en-GB" sz="2800" dirty="0" smtClean="0">
              <a:latin typeface="Comic Sans MS" pitchFamily="66" charset="0"/>
            </a:endParaRPr>
          </a:p>
          <a:p>
            <a:r>
              <a:rPr lang="en-GB" sz="2800" dirty="0" smtClean="0">
                <a:latin typeface="Comic Sans MS" pitchFamily="66" charset="0"/>
              </a:rPr>
              <a:t>We are a nut free zone.  Please do not send nuts or foods containing nuts to school. </a:t>
            </a:r>
            <a:endParaRPr lang="en-GB" sz="2800" dirty="0">
              <a:latin typeface="Comic Sans MS" pitchFamily="66" charset="0"/>
            </a:endParaRPr>
          </a:p>
        </p:txBody>
      </p:sp>
      <p:sp>
        <p:nvSpPr>
          <p:cNvPr id="4" name="Rectangle 3"/>
          <p:cNvSpPr/>
          <p:nvPr/>
        </p:nvSpPr>
        <p:spPr>
          <a:xfrm>
            <a:off x="755576" y="548680"/>
            <a:ext cx="1872208"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smtClean="0">
                <a:ln w="11430"/>
                <a:effectLst>
                  <a:outerShdw blurRad="76200" dist="50800" dir="5400000" algn="tl" rotWithShape="0">
                    <a:srgbClr val="000000">
                      <a:alpha val="65000"/>
                    </a:srgbClr>
                  </a:outerShdw>
                </a:effectLst>
                <a:latin typeface="Comic Sans MS" pitchFamily="66" charset="0"/>
                <a:cs typeface="+mn-cs"/>
              </a:rPr>
              <a:t>Snack</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5" name="Picture 4" descr="mayfield logo.png"/>
          <p:cNvPicPr>
            <a:picLocks noChangeAspect="1"/>
          </p:cNvPicPr>
          <p:nvPr/>
        </p:nvPicPr>
        <p:blipFill>
          <a:blip r:embed="rId2" cstate="print"/>
          <a:stretch>
            <a:fillRect/>
          </a:stretch>
        </p:blipFill>
        <p:spPr>
          <a:xfrm>
            <a:off x="7236296" y="332656"/>
            <a:ext cx="1335410" cy="1335410"/>
          </a:xfrm>
          <a:prstGeom prst="rect">
            <a:avLst/>
          </a:prstGeom>
        </p:spPr>
      </p:pic>
      <p:pic>
        <p:nvPicPr>
          <p:cNvPr id="6" name="Picture 5" descr="snack.jpg"/>
          <p:cNvPicPr>
            <a:picLocks noChangeAspect="1"/>
          </p:cNvPicPr>
          <p:nvPr/>
        </p:nvPicPr>
        <p:blipFill>
          <a:blip r:embed="rId3" cstate="print"/>
          <a:stretch>
            <a:fillRect/>
          </a:stretch>
        </p:blipFill>
        <p:spPr>
          <a:xfrm>
            <a:off x="4211960" y="4509120"/>
            <a:ext cx="2381250" cy="19240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248" y="332656"/>
            <a:ext cx="504176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smtClean="0">
                <a:ln w="11430"/>
                <a:latin typeface="Comic Sans MS" pitchFamily="66" charset="0"/>
              </a:rPr>
              <a:t>Communication</a:t>
            </a:r>
            <a:endParaRPr lang="en-US" sz="5400" b="1" spc="50" dirty="0">
              <a:ln w="11430"/>
              <a:latin typeface="Comic Sans MS" pitchFamily="66" charset="0"/>
            </a:endParaRPr>
          </a:p>
        </p:txBody>
      </p:sp>
      <p:sp>
        <p:nvSpPr>
          <p:cNvPr id="15363" name="TextBox 2"/>
          <p:cNvSpPr txBox="1">
            <a:spLocks noChangeArrowheads="1"/>
          </p:cNvSpPr>
          <p:nvPr/>
        </p:nvSpPr>
        <p:spPr bwMode="auto">
          <a:xfrm>
            <a:off x="539552" y="1916832"/>
            <a:ext cx="7920038" cy="2677656"/>
          </a:xfrm>
          <a:prstGeom prst="rect">
            <a:avLst/>
          </a:prstGeom>
          <a:noFill/>
          <a:ln w="9525">
            <a:noFill/>
            <a:miter lim="800000"/>
            <a:headEnd/>
            <a:tailEnd/>
          </a:ln>
        </p:spPr>
        <p:txBody>
          <a:bodyPr>
            <a:spAutoFit/>
          </a:bodyPr>
          <a:lstStyle/>
          <a:p>
            <a:r>
              <a:rPr lang="en-GB" sz="2800" dirty="0" smtClean="0">
                <a:latin typeface="Comic Sans MS" pitchFamily="66" charset="0"/>
              </a:rPr>
              <a:t>We do our best to inform you of work planned for your child as well as whole school issues through our regular newsletters, school website and twitter feed.  The school also uses seesaw where we share learning with our families.</a:t>
            </a:r>
          </a:p>
        </p:txBody>
      </p:sp>
      <p:pic>
        <p:nvPicPr>
          <p:cNvPr id="5" name="Picture 4" descr="mayfield logo.png"/>
          <p:cNvPicPr>
            <a:picLocks noChangeAspect="1"/>
          </p:cNvPicPr>
          <p:nvPr/>
        </p:nvPicPr>
        <p:blipFill>
          <a:blip r:embed="rId3" cstate="print"/>
          <a:stretch>
            <a:fillRect/>
          </a:stretch>
        </p:blipFill>
        <p:spPr>
          <a:xfrm>
            <a:off x="539552" y="188640"/>
            <a:ext cx="903362" cy="903362"/>
          </a:xfrm>
          <a:prstGeom prst="rect">
            <a:avLst/>
          </a:prstGeom>
        </p:spPr>
      </p:pic>
      <p:pic>
        <p:nvPicPr>
          <p:cNvPr id="6" name="Picture 5" descr="mayfield logo.png"/>
          <p:cNvPicPr>
            <a:picLocks noChangeAspect="1"/>
          </p:cNvPicPr>
          <p:nvPr/>
        </p:nvPicPr>
        <p:blipFill>
          <a:blip r:embed="rId3" cstate="print"/>
          <a:stretch>
            <a:fillRect/>
          </a:stretch>
        </p:blipFill>
        <p:spPr>
          <a:xfrm>
            <a:off x="7596336" y="332656"/>
            <a:ext cx="903362" cy="903362"/>
          </a:xfrm>
          <a:prstGeom prst="rect">
            <a:avLst/>
          </a:prstGeom>
        </p:spPr>
      </p:pic>
      <p:pic>
        <p:nvPicPr>
          <p:cNvPr id="7" name="Picture 6" descr="behaviour 1.jpg"/>
          <p:cNvPicPr>
            <a:picLocks noChangeAspect="1"/>
          </p:cNvPicPr>
          <p:nvPr/>
        </p:nvPicPr>
        <p:blipFill>
          <a:blip r:embed="rId4" cstate="print"/>
          <a:stretch>
            <a:fillRect/>
          </a:stretch>
        </p:blipFill>
        <p:spPr>
          <a:xfrm>
            <a:off x="3923928" y="4653136"/>
            <a:ext cx="3276600" cy="1362075"/>
          </a:xfrm>
          <a:prstGeom prst="rect">
            <a:avLst/>
          </a:prstGeom>
        </p:spPr>
      </p:pic>
    </p:spTree>
    <p:extLst>
      <p:ext uri="{BB962C8B-B14F-4D97-AF65-F5344CB8AC3E}">
        <p14:creationId xmlns:p14="http://schemas.microsoft.com/office/powerpoint/2010/main" val="423840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259633" y="548680"/>
            <a:ext cx="6552728" cy="1323439"/>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rPr>
              <a:t>Communication with the School</a:t>
            </a:r>
            <a:endParaRPr lang="en-US" sz="4000" b="1" cap="none" spc="300" dirty="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endParaRPr>
          </a:p>
        </p:txBody>
      </p:sp>
      <p:sp>
        <p:nvSpPr>
          <p:cNvPr id="9" name="TextBox 8"/>
          <p:cNvSpPr txBox="1"/>
          <p:nvPr/>
        </p:nvSpPr>
        <p:spPr>
          <a:xfrm>
            <a:off x="539552" y="2132856"/>
            <a:ext cx="8208912" cy="3416320"/>
          </a:xfrm>
          <a:prstGeom prst="rect">
            <a:avLst/>
          </a:prstGeom>
          <a:noFill/>
        </p:spPr>
        <p:txBody>
          <a:bodyPr wrap="square" rtlCol="0">
            <a:spAutoFit/>
          </a:bodyPr>
          <a:lstStyle/>
          <a:p>
            <a:pPr>
              <a:buFont typeface="Arial" pitchFamily="34" charset="0"/>
              <a:buChar char="•"/>
            </a:pPr>
            <a:r>
              <a:rPr lang="en-GB" dirty="0" smtClean="0"/>
              <a:t> </a:t>
            </a:r>
            <a:r>
              <a:rPr lang="en-GB" dirty="0" smtClean="0">
                <a:latin typeface="Comic Sans MS" pitchFamily="66" charset="0"/>
              </a:rPr>
              <a:t>All families will have our communication chart shared at the beginning of the new term, but in summary, if you need to speak to a member of our staff:</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Class Teacher</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Principal Teacher</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Depute Head Teacher</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Head Teacher</a:t>
            </a:r>
          </a:p>
          <a:p>
            <a:endParaRPr lang="en-GB" dirty="0" smtClean="0"/>
          </a:p>
        </p:txBody>
      </p:sp>
      <p:pic>
        <p:nvPicPr>
          <p:cNvPr id="7" name="Picture 6" descr="mayfield logo.png"/>
          <p:cNvPicPr>
            <a:picLocks noChangeAspect="1"/>
          </p:cNvPicPr>
          <p:nvPr/>
        </p:nvPicPr>
        <p:blipFill>
          <a:blip r:embed="rId2" cstate="print"/>
          <a:stretch>
            <a:fillRect/>
          </a:stretch>
        </p:blipFill>
        <p:spPr>
          <a:xfrm>
            <a:off x="7020272" y="4653136"/>
            <a:ext cx="1335410" cy="1335410"/>
          </a:xfrm>
          <a:prstGeom prst="rect">
            <a:avLst/>
          </a:prstGeom>
        </p:spPr>
      </p:pic>
    </p:spTree>
    <p:extLst>
      <p:ext uri="{BB962C8B-B14F-4D97-AF65-F5344CB8AC3E}">
        <p14:creationId xmlns:p14="http://schemas.microsoft.com/office/powerpoint/2010/main" val="1331959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331640" y="188640"/>
            <a:ext cx="6552728" cy="1200329"/>
          </a:xfrm>
          <a:prstGeom prst="rect">
            <a:avLst/>
          </a:prstGeom>
          <a:noFill/>
        </p:spPr>
        <p:txBody>
          <a:bodyPr wrap="square" lIns="91440" tIns="45720" rIns="91440" bIns="45720">
            <a:spAutoFit/>
          </a:bodyPr>
          <a:lstStyle/>
          <a:p>
            <a:pPr algn="ctr"/>
            <a:r>
              <a:rPr lang="en-US" sz="3600" b="1" cap="none" spc="300" dirty="0" smtClean="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rPr>
              <a:t>Attendance and Lateness</a:t>
            </a:r>
            <a:endParaRPr lang="en-US" sz="3600" b="1" cap="none" spc="300" dirty="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endParaRPr>
          </a:p>
        </p:txBody>
      </p:sp>
      <p:sp>
        <p:nvSpPr>
          <p:cNvPr id="9" name="TextBox 8"/>
          <p:cNvSpPr txBox="1"/>
          <p:nvPr/>
        </p:nvSpPr>
        <p:spPr>
          <a:xfrm>
            <a:off x="611560" y="1484784"/>
            <a:ext cx="8208912" cy="4801314"/>
          </a:xfrm>
          <a:prstGeom prst="rect">
            <a:avLst/>
          </a:prstGeom>
          <a:noFill/>
        </p:spPr>
        <p:txBody>
          <a:bodyPr wrap="square" rtlCol="0">
            <a:spAutoFit/>
          </a:bodyPr>
          <a:lstStyle/>
          <a:p>
            <a:pPr>
              <a:buFont typeface="Arial" pitchFamily="34" charset="0"/>
              <a:buChar char="•"/>
            </a:pPr>
            <a:r>
              <a:rPr lang="en-GB" dirty="0" smtClean="0"/>
              <a:t> </a:t>
            </a:r>
            <a:r>
              <a:rPr lang="en-GB" dirty="0" smtClean="0">
                <a:latin typeface="Comic Sans MS" pitchFamily="66" charset="0"/>
              </a:rPr>
              <a:t>Midlothian Council has an expectation for all pupils in primary schools to have attendance of 97% or higher</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Our school monitors attendance very closely to ensure pupils wherever possible meet this expectation</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Our school also monitors pupil lateness on a weekly basis</a:t>
            </a:r>
          </a:p>
          <a:p>
            <a:endParaRPr lang="en-GB" dirty="0">
              <a:latin typeface="Comic Sans MS" pitchFamily="66" charset="0"/>
            </a:endParaRPr>
          </a:p>
          <a:p>
            <a:pPr>
              <a:buFont typeface="Arial" pitchFamily="34" charset="0"/>
              <a:buChar char="•"/>
            </a:pPr>
            <a:r>
              <a:rPr lang="en-GB" dirty="0" smtClean="0">
                <a:latin typeface="Comic Sans MS" pitchFamily="66" charset="0"/>
              </a:rPr>
              <a:t> Our school has a set of procedures to monitor attendance and lateness, and parents will be contacted with regards to this</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Holidays during term time are not supported by Midlothian Council and are marked as unauthorised absences</a:t>
            </a:r>
          </a:p>
          <a:p>
            <a:pPr>
              <a:buFont typeface="Arial" pitchFamily="34" charset="0"/>
              <a:buChar char="•"/>
            </a:pPr>
            <a:endParaRPr lang="en-GB" dirty="0">
              <a:latin typeface="Comic Sans MS" pitchFamily="66" charset="0"/>
            </a:endParaRPr>
          </a:p>
          <a:p>
            <a:pPr>
              <a:buFont typeface="Arial" pitchFamily="34" charset="0"/>
              <a:buChar char="•"/>
            </a:pPr>
            <a:r>
              <a:rPr lang="en-GB" dirty="0">
                <a:latin typeface="Comic Sans MS" pitchFamily="66" charset="0"/>
              </a:rPr>
              <a:t> </a:t>
            </a:r>
            <a:r>
              <a:rPr lang="en-GB" dirty="0" smtClean="0">
                <a:latin typeface="Comic Sans MS" pitchFamily="66" charset="0"/>
              </a:rPr>
              <a:t>Please make sure you phone the school office, before 9:30am if your child is going to be off school ill, so that we can mark this on our registers</a:t>
            </a:r>
          </a:p>
          <a:p>
            <a:endParaRPr lang="en-GB" dirty="0" smtClean="0"/>
          </a:p>
        </p:txBody>
      </p:sp>
      <p:pic>
        <p:nvPicPr>
          <p:cNvPr id="11" name="Picture 10" descr="mayfield logo.png"/>
          <p:cNvPicPr>
            <a:picLocks noChangeAspect="1"/>
          </p:cNvPicPr>
          <p:nvPr/>
        </p:nvPicPr>
        <p:blipFill>
          <a:blip r:embed="rId2" cstate="print"/>
          <a:stretch>
            <a:fillRect/>
          </a:stretch>
        </p:blipFill>
        <p:spPr>
          <a:xfrm>
            <a:off x="539552" y="188640"/>
            <a:ext cx="903362" cy="903362"/>
          </a:xfrm>
          <a:prstGeom prst="rect">
            <a:avLst/>
          </a:prstGeom>
        </p:spPr>
      </p:pic>
    </p:spTree>
    <p:extLst>
      <p:ext uri="{BB962C8B-B14F-4D97-AF65-F5344CB8AC3E}">
        <p14:creationId xmlns:p14="http://schemas.microsoft.com/office/powerpoint/2010/main" val="365418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8229600" cy="1143000"/>
          </a:xfrm>
        </p:spPr>
        <p:txBody>
          <a:bodyPr>
            <a:normAutofit/>
          </a:bodyPr>
          <a:lstStyle/>
          <a:p>
            <a:pPr algn="ctr" fontAlgn="auto">
              <a:spcAft>
                <a:spcPts val="0"/>
              </a:spcAft>
              <a:defRPr/>
            </a:pPr>
            <a:r>
              <a:rPr lang="en-GB" sz="4000" u="sng" dirty="0" smtClean="0">
                <a:latin typeface="Comic Sans MS" pitchFamily="66" charset="0"/>
              </a:rPr>
              <a:t>What we learn in P1</a:t>
            </a:r>
            <a:endParaRPr lang="en-GB" sz="4000" u="sng" dirty="0">
              <a:latin typeface="Comic Sans MS" pitchFamily="66" charset="0"/>
            </a:endParaRPr>
          </a:p>
        </p:txBody>
      </p:sp>
      <p:sp>
        <p:nvSpPr>
          <p:cNvPr id="16387" name="TextBox 15"/>
          <p:cNvSpPr txBox="1">
            <a:spLocks noChangeArrowheads="1"/>
          </p:cNvSpPr>
          <p:nvPr/>
        </p:nvSpPr>
        <p:spPr bwMode="auto">
          <a:xfrm>
            <a:off x="509588" y="1403350"/>
            <a:ext cx="7950200" cy="1384995"/>
          </a:xfrm>
          <a:prstGeom prst="rect">
            <a:avLst/>
          </a:prstGeom>
          <a:noFill/>
          <a:ln w="9525">
            <a:noFill/>
            <a:miter lim="800000"/>
            <a:headEnd/>
            <a:tailEnd/>
          </a:ln>
        </p:spPr>
        <p:txBody>
          <a:bodyPr wrap="square">
            <a:spAutoFit/>
          </a:bodyPr>
          <a:lstStyle/>
          <a:p>
            <a:pPr algn="ctr" eaLnBrk="1" hangingPunct="1"/>
            <a:r>
              <a:rPr lang="en-GB" sz="2800" dirty="0" smtClean="0">
                <a:latin typeface="SassoonCRInfant" pitchFamily="2" charset="0"/>
              </a:rPr>
              <a:t/>
            </a:r>
            <a:br>
              <a:rPr lang="en-GB" sz="2800" dirty="0" smtClean="0">
                <a:latin typeface="SassoonCRInfant" pitchFamily="2" charset="0"/>
              </a:rPr>
            </a:br>
            <a:endParaRPr lang="en-GB" sz="2800" dirty="0" smtClean="0">
              <a:latin typeface="SassoonCRInfant" pitchFamily="2" charset="0"/>
            </a:endParaRPr>
          </a:p>
          <a:p>
            <a:pPr algn="ctr" eaLnBrk="1" hangingPunct="1"/>
            <a:endParaRPr lang="en-GB" sz="2800" dirty="0" smtClean="0">
              <a:latin typeface="SassoonCRInfant" pitchFamily="2" charset="0"/>
            </a:endParaRPr>
          </a:p>
        </p:txBody>
      </p:sp>
      <p:sp>
        <p:nvSpPr>
          <p:cNvPr id="6" name="TextBox 5"/>
          <p:cNvSpPr txBox="1"/>
          <p:nvPr/>
        </p:nvSpPr>
        <p:spPr>
          <a:xfrm>
            <a:off x="3707904" y="1484784"/>
            <a:ext cx="1776448" cy="584775"/>
          </a:xfrm>
          <a:prstGeom prst="rect">
            <a:avLst/>
          </a:prstGeom>
          <a:noFill/>
        </p:spPr>
        <p:txBody>
          <a:bodyPr wrap="none" rtlCol="0">
            <a:spAutoFit/>
          </a:bodyPr>
          <a:lstStyle/>
          <a:p>
            <a:r>
              <a:rPr lang="en-GB" sz="3200" dirty="0" smtClean="0">
                <a:latin typeface="Comic Sans MS" pitchFamily="66" charset="0"/>
              </a:rPr>
              <a:t>Literacy</a:t>
            </a:r>
            <a:endParaRPr lang="en-US" sz="3200" dirty="0">
              <a:latin typeface="Comic Sans MS" pitchFamily="66" charset="0"/>
            </a:endParaRPr>
          </a:p>
        </p:txBody>
      </p:sp>
      <p:sp>
        <p:nvSpPr>
          <p:cNvPr id="7" name="TextBox 6"/>
          <p:cNvSpPr txBox="1"/>
          <p:nvPr/>
        </p:nvSpPr>
        <p:spPr>
          <a:xfrm>
            <a:off x="3347864" y="2852936"/>
            <a:ext cx="5218095" cy="584775"/>
          </a:xfrm>
          <a:prstGeom prst="rect">
            <a:avLst/>
          </a:prstGeom>
          <a:noFill/>
        </p:spPr>
        <p:txBody>
          <a:bodyPr wrap="none" rtlCol="0">
            <a:spAutoFit/>
          </a:bodyPr>
          <a:lstStyle/>
          <a:p>
            <a:r>
              <a:rPr lang="en-GB" sz="3200" dirty="0" smtClean="0">
                <a:latin typeface="Comic Sans MS" pitchFamily="66" charset="0"/>
              </a:rPr>
              <a:t>Numeracy  &amp; Mathematics</a:t>
            </a:r>
            <a:endParaRPr lang="en-US" sz="3200" dirty="0">
              <a:latin typeface="Comic Sans MS" pitchFamily="66" charset="0"/>
            </a:endParaRPr>
          </a:p>
        </p:txBody>
      </p:sp>
      <p:sp>
        <p:nvSpPr>
          <p:cNvPr id="8" name="TextBox 7"/>
          <p:cNvSpPr txBox="1"/>
          <p:nvPr/>
        </p:nvSpPr>
        <p:spPr>
          <a:xfrm>
            <a:off x="611560" y="2204864"/>
            <a:ext cx="3528393" cy="1077218"/>
          </a:xfrm>
          <a:prstGeom prst="rect">
            <a:avLst/>
          </a:prstGeom>
          <a:noFill/>
        </p:spPr>
        <p:txBody>
          <a:bodyPr wrap="square" rtlCol="0">
            <a:spAutoFit/>
          </a:bodyPr>
          <a:lstStyle/>
          <a:p>
            <a:r>
              <a:rPr lang="en-GB" sz="3200" dirty="0" smtClean="0">
                <a:latin typeface="Comic Sans MS" pitchFamily="66" charset="0"/>
              </a:rPr>
              <a:t>Health &amp; Wellbeing</a:t>
            </a:r>
            <a:endParaRPr lang="en-US" sz="3200" dirty="0">
              <a:latin typeface="Comic Sans MS" pitchFamily="66" charset="0"/>
            </a:endParaRPr>
          </a:p>
        </p:txBody>
      </p:sp>
      <p:pic>
        <p:nvPicPr>
          <p:cNvPr id="65538" name="Picture 2" descr="Image result for read write inc"/>
          <p:cNvPicPr>
            <a:picLocks noChangeAspect="1" noChangeArrowheads="1"/>
          </p:cNvPicPr>
          <p:nvPr/>
        </p:nvPicPr>
        <p:blipFill>
          <a:blip r:embed="rId2" cstate="print"/>
          <a:srcRect/>
          <a:stretch>
            <a:fillRect/>
          </a:stretch>
        </p:blipFill>
        <p:spPr bwMode="auto">
          <a:xfrm>
            <a:off x="971600" y="1268760"/>
            <a:ext cx="1833661" cy="720000"/>
          </a:xfrm>
          <a:prstGeom prst="rect">
            <a:avLst/>
          </a:prstGeom>
          <a:noFill/>
        </p:spPr>
      </p:pic>
      <p:pic>
        <p:nvPicPr>
          <p:cNvPr id="65540" name="Picture 4" descr="Image result for seal numeracy"/>
          <p:cNvPicPr>
            <a:picLocks noChangeAspect="1" noChangeArrowheads="1"/>
          </p:cNvPicPr>
          <p:nvPr/>
        </p:nvPicPr>
        <p:blipFill>
          <a:blip r:embed="rId3" cstate="print"/>
          <a:srcRect/>
          <a:stretch>
            <a:fillRect/>
          </a:stretch>
        </p:blipFill>
        <p:spPr bwMode="auto">
          <a:xfrm>
            <a:off x="7092280" y="1196752"/>
            <a:ext cx="1579662" cy="1579662"/>
          </a:xfrm>
          <a:prstGeom prst="rect">
            <a:avLst/>
          </a:prstGeom>
          <a:noFill/>
        </p:spPr>
      </p:pic>
      <p:sp>
        <p:nvSpPr>
          <p:cNvPr id="11" name="TextBox 10"/>
          <p:cNvSpPr txBox="1"/>
          <p:nvPr/>
        </p:nvSpPr>
        <p:spPr>
          <a:xfrm>
            <a:off x="0" y="4293096"/>
            <a:ext cx="3528393" cy="1384995"/>
          </a:xfrm>
          <a:prstGeom prst="rect">
            <a:avLst/>
          </a:prstGeom>
          <a:noFill/>
        </p:spPr>
        <p:txBody>
          <a:bodyPr wrap="square" rtlCol="0">
            <a:spAutoFit/>
          </a:bodyPr>
          <a:lstStyle/>
          <a:p>
            <a:pPr algn="ctr"/>
            <a:r>
              <a:rPr lang="en-GB" sz="2800" dirty="0" smtClean="0">
                <a:latin typeface="Comic Sans MS" pitchFamily="66" charset="0"/>
              </a:rPr>
              <a:t>Social Studies</a:t>
            </a:r>
          </a:p>
          <a:p>
            <a:pPr algn="ctr"/>
            <a:r>
              <a:rPr lang="en-GB" sz="2800" dirty="0" smtClean="0">
                <a:latin typeface="Comic Sans MS" pitchFamily="66" charset="0"/>
              </a:rPr>
              <a:t>Technologies &amp; Science</a:t>
            </a:r>
            <a:endParaRPr lang="en-US" sz="2800" dirty="0">
              <a:latin typeface="Comic Sans MS" pitchFamily="66" charset="0"/>
            </a:endParaRPr>
          </a:p>
        </p:txBody>
      </p:sp>
      <p:sp>
        <p:nvSpPr>
          <p:cNvPr id="12" name="TextBox 11"/>
          <p:cNvSpPr txBox="1"/>
          <p:nvPr/>
        </p:nvSpPr>
        <p:spPr>
          <a:xfrm>
            <a:off x="3491880" y="5229200"/>
            <a:ext cx="3528393" cy="954107"/>
          </a:xfrm>
          <a:prstGeom prst="rect">
            <a:avLst/>
          </a:prstGeom>
          <a:noFill/>
        </p:spPr>
        <p:txBody>
          <a:bodyPr wrap="square" rtlCol="0">
            <a:spAutoFit/>
          </a:bodyPr>
          <a:lstStyle/>
          <a:p>
            <a:pPr algn="ctr"/>
            <a:r>
              <a:rPr lang="en-GB" sz="2800" dirty="0" smtClean="0">
                <a:latin typeface="Comic Sans MS" pitchFamily="66" charset="0"/>
              </a:rPr>
              <a:t>Religious &amp; Moral Education</a:t>
            </a:r>
            <a:endParaRPr lang="en-US" sz="2800" dirty="0">
              <a:latin typeface="Comic Sans MS" pitchFamily="66" charset="0"/>
            </a:endParaRPr>
          </a:p>
        </p:txBody>
      </p:sp>
      <p:sp>
        <p:nvSpPr>
          <p:cNvPr id="13" name="TextBox 12"/>
          <p:cNvSpPr txBox="1"/>
          <p:nvPr/>
        </p:nvSpPr>
        <p:spPr>
          <a:xfrm>
            <a:off x="5292080" y="4293096"/>
            <a:ext cx="3528393" cy="523220"/>
          </a:xfrm>
          <a:prstGeom prst="rect">
            <a:avLst/>
          </a:prstGeom>
          <a:noFill/>
        </p:spPr>
        <p:txBody>
          <a:bodyPr wrap="square" rtlCol="0">
            <a:spAutoFit/>
          </a:bodyPr>
          <a:lstStyle/>
          <a:p>
            <a:pPr algn="ctr"/>
            <a:r>
              <a:rPr lang="en-GB" sz="2800" dirty="0" smtClean="0">
                <a:latin typeface="Comic Sans MS" pitchFamily="66" charset="0"/>
              </a:rPr>
              <a:t>Expressive Arts</a:t>
            </a:r>
            <a:endParaRPr lang="en-US" sz="2800" dirty="0">
              <a:latin typeface="Comic Sans MS" pitchFamily="66" charset="0"/>
            </a:endParaRPr>
          </a:p>
        </p:txBody>
      </p:sp>
      <p:sp>
        <p:nvSpPr>
          <p:cNvPr id="14" name="TextBox 13"/>
          <p:cNvSpPr txBox="1"/>
          <p:nvPr/>
        </p:nvSpPr>
        <p:spPr>
          <a:xfrm>
            <a:off x="2627784" y="3789040"/>
            <a:ext cx="3528393" cy="523220"/>
          </a:xfrm>
          <a:prstGeom prst="rect">
            <a:avLst/>
          </a:prstGeom>
          <a:noFill/>
        </p:spPr>
        <p:txBody>
          <a:bodyPr wrap="square" rtlCol="0">
            <a:spAutoFit/>
          </a:bodyPr>
          <a:lstStyle/>
          <a:p>
            <a:pPr algn="ctr"/>
            <a:r>
              <a:rPr lang="en-GB" sz="2800" dirty="0" smtClean="0">
                <a:latin typeface="Comic Sans MS" pitchFamily="66" charset="0"/>
              </a:rPr>
              <a:t>French</a:t>
            </a:r>
            <a:endParaRPr lang="en-US" sz="2800" dirty="0">
              <a:latin typeface="Comic Sans MS" pitchFamily="66" charset="0"/>
            </a:endParaRPr>
          </a:p>
        </p:txBody>
      </p:sp>
      <p:pic>
        <p:nvPicPr>
          <p:cNvPr id="15" name="Picture 14" descr="mayfield logo.png"/>
          <p:cNvPicPr>
            <a:picLocks noChangeAspect="1"/>
          </p:cNvPicPr>
          <p:nvPr/>
        </p:nvPicPr>
        <p:blipFill>
          <a:blip r:embed="rId4" cstate="print"/>
          <a:stretch>
            <a:fillRect/>
          </a:stretch>
        </p:blipFill>
        <p:spPr>
          <a:xfrm>
            <a:off x="7452320" y="5085184"/>
            <a:ext cx="1331640" cy="1331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544" y="0"/>
            <a:ext cx="8229600" cy="1143000"/>
          </a:xfrm>
        </p:spPr>
        <p:txBody>
          <a:bodyPr>
            <a:normAutofit/>
          </a:bodyPr>
          <a:lstStyle/>
          <a:p>
            <a:pPr algn="ctr" fontAlgn="auto">
              <a:spcAft>
                <a:spcPts val="0"/>
              </a:spcAft>
              <a:defRPr/>
            </a:pPr>
            <a:r>
              <a:rPr lang="en-GB" sz="3200" dirty="0" smtClean="0">
                <a:latin typeface="Comic Sans MS" pitchFamily="66" charset="0"/>
              </a:rPr>
              <a:t>Getting it Right for Your Child</a:t>
            </a:r>
            <a:endParaRPr lang="en-GB" sz="3200" dirty="0">
              <a:latin typeface="Comic Sans MS" pitchFamily="66" charset="0"/>
            </a:endParaRPr>
          </a:p>
        </p:txBody>
      </p:sp>
      <p:pic>
        <p:nvPicPr>
          <p:cNvPr id="65538" name="Picture 2" descr="School Girl Wearing a Backpack"/>
          <p:cNvPicPr>
            <a:picLocks noChangeAspect="1" noChangeArrowheads="1"/>
          </p:cNvPicPr>
          <p:nvPr/>
        </p:nvPicPr>
        <p:blipFill>
          <a:blip r:embed="rId2" cstate="print"/>
          <a:srcRect/>
          <a:stretch>
            <a:fillRect/>
          </a:stretch>
        </p:blipFill>
        <p:spPr bwMode="auto">
          <a:xfrm>
            <a:off x="4788024" y="2636912"/>
            <a:ext cx="980681" cy="1872208"/>
          </a:xfrm>
          <a:prstGeom prst="rect">
            <a:avLst/>
          </a:prstGeom>
          <a:noFill/>
        </p:spPr>
      </p:pic>
      <p:pic>
        <p:nvPicPr>
          <p:cNvPr id="65540" name="Picture 4" descr="School Boy Wearing a Backpack"/>
          <p:cNvPicPr>
            <a:picLocks noChangeAspect="1" noChangeArrowheads="1"/>
          </p:cNvPicPr>
          <p:nvPr/>
        </p:nvPicPr>
        <p:blipFill>
          <a:blip r:embed="rId3" cstate="print"/>
          <a:srcRect/>
          <a:stretch>
            <a:fillRect/>
          </a:stretch>
        </p:blipFill>
        <p:spPr bwMode="auto">
          <a:xfrm>
            <a:off x="3707904" y="2708920"/>
            <a:ext cx="1008112" cy="1784521"/>
          </a:xfrm>
          <a:prstGeom prst="rect">
            <a:avLst/>
          </a:prstGeom>
          <a:noFill/>
        </p:spPr>
      </p:pic>
      <p:sp>
        <p:nvSpPr>
          <p:cNvPr id="9" name="TextBox 8"/>
          <p:cNvSpPr txBox="1"/>
          <p:nvPr/>
        </p:nvSpPr>
        <p:spPr>
          <a:xfrm>
            <a:off x="971600" y="1412776"/>
            <a:ext cx="201622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err="1" smtClean="0">
                <a:latin typeface="Comic Sans MS" pitchFamily="66" charset="0"/>
              </a:rPr>
              <a:t>Headteacher</a:t>
            </a:r>
            <a:endParaRPr lang="en-GB" sz="2000" dirty="0">
              <a:latin typeface="Comic Sans MS" pitchFamily="66" charset="0"/>
            </a:endParaRPr>
          </a:p>
        </p:txBody>
      </p:sp>
      <p:sp>
        <p:nvSpPr>
          <p:cNvPr id="10" name="TextBox 9"/>
          <p:cNvSpPr txBox="1"/>
          <p:nvPr/>
        </p:nvSpPr>
        <p:spPr>
          <a:xfrm>
            <a:off x="1043608" y="2348880"/>
            <a:ext cx="1800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Class Teacher</a:t>
            </a:r>
            <a:endParaRPr lang="en-GB" sz="2000" dirty="0">
              <a:latin typeface="Comic Sans MS" pitchFamily="66" charset="0"/>
            </a:endParaRPr>
          </a:p>
        </p:txBody>
      </p:sp>
      <p:sp>
        <p:nvSpPr>
          <p:cNvPr id="11" name="TextBox 10"/>
          <p:cNvSpPr txBox="1"/>
          <p:nvPr/>
        </p:nvSpPr>
        <p:spPr>
          <a:xfrm>
            <a:off x="755576" y="3501008"/>
            <a:ext cx="1800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Depute Head Teacher</a:t>
            </a:r>
            <a:endParaRPr lang="en-GB" sz="2000" dirty="0">
              <a:latin typeface="Comic Sans MS" pitchFamily="66" charset="0"/>
            </a:endParaRPr>
          </a:p>
        </p:txBody>
      </p:sp>
      <p:sp>
        <p:nvSpPr>
          <p:cNvPr id="12" name="TextBox 11"/>
          <p:cNvSpPr txBox="1"/>
          <p:nvPr/>
        </p:nvSpPr>
        <p:spPr>
          <a:xfrm>
            <a:off x="6300192" y="1772816"/>
            <a:ext cx="208823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Parents &amp; Families</a:t>
            </a:r>
            <a:endParaRPr lang="en-GB" sz="2000" dirty="0">
              <a:latin typeface="Comic Sans MS" pitchFamily="66" charset="0"/>
            </a:endParaRPr>
          </a:p>
        </p:txBody>
      </p:sp>
      <p:sp>
        <p:nvSpPr>
          <p:cNvPr id="13" name="TextBox 12"/>
          <p:cNvSpPr txBox="1"/>
          <p:nvPr/>
        </p:nvSpPr>
        <p:spPr>
          <a:xfrm>
            <a:off x="6516216" y="3130025"/>
            <a:ext cx="1800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Support for Learning Teacher</a:t>
            </a:r>
            <a:endParaRPr lang="en-GB" sz="2000" dirty="0">
              <a:latin typeface="Comic Sans MS" pitchFamily="66" charset="0"/>
            </a:endParaRPr>
          </a:p>
        </p:txBody>
      </p:sp>
      <p:sp>
        <p:nvSpPr>
          <p:cNvPr id="14" name="TextBox 13"/>
          <p:cNvSpPr txBox="1"/>
          <p:nvPr/>
        </p:nvSpPr>
        <p:spPr>
          <a:xfrm>
            <a:off x="3752481" y="1246890"/>
            <a:ext cx="201622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Learning Assistants</a:t>
            </a:r>
            <a:endParaRPr lang="en-GB" sz="2000" dirty="0">
              <a:latin typeface="Comic Sans MS" pitchFamily="66" charset="0"/>
            </a:endParaRPr>
          </a:p>
        </p:txBody>
      </p:sp>
      <p:sp>
        <p:nvSpPr>
          <p:cNvPr id="15" name="TextBox 14"/>
          <p:cNvSpPr txBox="1"/>
          <p:nvPr/>
        </p:nvSpPr>
        <p:spPr>
          <a:xfrm>
            <a:off x="1043608" y="4705992"/>
            <a:ext cx="18002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SLC Staff</a:t>
            </a:r>
            <a:endParaRPr lang="en-GB" sz="2000" dirty="0">
              <a:latin typeface="Comic Sans MS" pitchFamily="66" charset="0"/>
            </a:endParaRPr>
          </a:p>
        </p:txBody>
      </p:sp>
      <p:sp>
        <p:nvSpPr>
          <p:cNvPr id="16" name="TextBox 15"/>
          <p:cNvSpPr txBox="1"/>
          <p:nvPr/>
        </p:nvSpPr>
        <p:spPr>
          <a:xfrm>
            <a:off x="3353794" y="5169386"/>
            <a:ext cx="194421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Home School Practitioner</a:t>
            </a:r>
            <a:endParaRPr lang="en-GB" sz="2000" dirty="0">
              <a:latin typeface="Comic Sans MS" pitchFamily="66" charset="0"/>
            </a:endParaRPr>
          </a:p>
        </p:txBody>
      </p:sp>
      <p:sp>
        <p:nvSpPr>
          <p:cNvPr id="17" name="TextBox 16"/>
          <p:cNvSpPr txBox="1"/>
          <p:nvPr/>
        </p:nvSpPr>
        <p:spPr>
          <a:xfrm>
            <a:off x="6012160" y="4739994"/>
            <a:ext cx="18002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Admin Staff</a:t>
            </a:r>
            <a:endParaRPr lang="en-GB" sz="2000"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980728"/>
            <a:ext cx="7128792" cy="3970318"/>
          </a:xfrm>
          <a:prstGeom prst="rect">
            <a:avLst/>
          </a:prstGeom>
          <a:noFill/>
        </p:spPr>
        <p:txBody>
          <a:bodyPr wrap="square" rtlCol="0">
            <a:spAutoFit/>
          </a:bodyPr>
          <a:lstStyle/>
          <a:p>
            <a:r>
              <a:rPr lang="en-GB" sz="2800" dirty="0" smtClean="0">
                <a:latin typeface="Comic Sans MS" pitchFamily="66" charset="0"/>
              </a:rPr>
              <a:t>We look forward to meeting all our children and families and welcoming you into our school.</a:t>
            </a:r>
          </a:p>
          <a:p>
            <a:endParaRPr lang="en-GB" sz="2800" dirty="0" smtClean="0">
              <a:latin typeface="Comic Sans MS" pitchFamily="66" charset="0"/>
            </a:endParaRPr>
          </a:p>
          <a:p>
            <a:endParaRPr lang="en-GB" sz="2800" dirty="0" smtClean="0">
              <a:latin typeface="Comic Sans MS" pitchFamily="66" charset="0"/>
            </a:endParaRPr>
          </a:p>
          <a:p>
            <a:r>
              <a:rPr lang="en-GB" sz="2800" dirty="0" smtClean="0">
                <a:latin typeface="Comic Sans MS" pitchFamily="66" charset="0"/>
              </a:rPr>
              <a:t>We are one campus and work together with Mayfield NS and St. Luke’s PS to ensure we meet the needs of our families.</a:t>
            </a:r>
            <a:endParaRPr lang="en-GB" sz="2800" dirty="0">
              <a:latin typeface="Comic Sans MS" pitchFamily="66" charset="0"/>
            </a:endParaRPr>
          </a:p>
        </p:txBody>
      </p:sp>
      <p:pic>
        <p:nvPicPr>
          <p:cNvPr id="5" name="Picture 4" descr="mayfield logo.png"/>
          <p:cNvPicPr>
            <a:picLocks noChangeAspect="1"/>
          </p:cNvPicPr>
          <p:nvPr/>
        </p:nvPicPr>
        <p:blipFill>
          <a:blip r:embed="rId2" cstate="print"/>
          <a:stretch>
            <a:fillRect/>
          </a:stretch>
        </p:blipFill>
        <p:spPr>
          <a:xfrm>
            <a:off x="7380312" y="188640"/>
            <a:ext cx="1331640" cy="1331640"/>
          </a:xfrm>
          <a:prstGeom prst="rect">
            <a:avLst/>
          </a:prstGeom>
        </p:spPr>
      </p:pic>
      <p:pic>
        <p:nvPicPr>
          <p:cNvPr id="6" name="Picture 5" descr="friends 1.jpg"/>
          <p:cNvPicPr>
            <a:picLocks noChangeAspect="1"/>
          </p:cNvPicPr>
          <p:nvPr/>
        </p:nvPicPr>
        <p:blipFill>
          <a:blip r:embed="rId3" cstate="print"/>
          <a:stretch>
            <a:fillRect/>
          </a:stretch>
        </p:blipFill>
        <p:spPr>
          <a:xfrm>
            <a:off x="3707904" y="4581128"/>
            <a:ext cx="2190750" cy="20859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525962"/>
          </a:xfrm>
        </p:spPr>
        <p:txBody>
          <a:bodyPr/>
          <a:lstStyle/>
          <a:p>
            <a:pPr algn="ctr">
              <a:buNone/>
            </a:pPr>
            <a:endParaRPr lang="en-GB" sz="4800" dirty="0" smtClean="0">
              <a:latin typeface="Comic Sans MS" pitchFamily="66" charset="0"/>
            </a:endParaRPr>
          </a:p>
          <a:p>
            <a:pPr algn="ctr">
              <a:buNone/>
            </a:pPr>
            <a:r>
              <a:rPr lang="en-GB" sz="4800" dirty="0" smtClean="0">
                <a:latin typeface="Comic Sans MS" pitchFamily="66" charset="0"/>
              </a:rPr>
              <a:t>Be The Best We Can Be</a:t>
            </a:r>
          </a:p>
          <a:p>
            <a:pPr algn="ctr">
              <a:buNone/>
            </a:pPr>
            <a:r>
              <a:rPr lang="en-GB" sz="2400" dirty="0" smtClean="0">
                <a:latin typeface="Comic Sans MS" pitchFamily="66" charset="0"/>
              </a:rPr>
              <a:t>We use this motto in all we do in class, assemblies and outdoors.  Our children and families know what this means to them and we ALWAYS ensure we are THE BEST WE CAN BE!</a:t>
            </a:r>
            <a:endParaRPr lang="en-GB" sz="2400" dirty="0">
              <a:latin typeface="Comic Sans MS" pitchFamily="66" charset="0"/>
            </a:endParaRPr>
          </a:p>
        </p:txBody>
      </p:sp>
      <p:sp>
        <p:nvSpPr>
          <p:cNvPr id="3" name="Title 2"/>
          <p:cNvSpPr>
            <a:spLocks noGrp="1"/>
          </p:cNvSpPr>
          <p:nvPr>
            <p:ph type="title"/>
          </p:nvPr>
        </p:nvSpPr>
        <p:spPr/>
        <p:txBody>
          <a:bodyPr>
            <a:normAutofit/>
          </a:bodyPr>
          <a:lstStyle/>
          <a:p>
            <a:pPr algn="ctr"/>
            <a:r>
              <a:rPr lang="en-GB" sz="4800" dirty="0" smtClean="0">
                <a:latin typeface="Comic Sans MS" pitchFamily="66" charset="0"/>
              </a:rPr>
              <a:t>Our School Motto</a:t>
            </a:r>
            <a:endParaRPr lang="en-GB" sz="4800" dirty="0">
              <a:latin typeface="Comic Sans MS" pitchFamily="66" charset="0"/>
            </a:endParaRPr>
          </a:p>
        </p:txBody>
      </p:sp>
      <p:pic>
        <p:nvPicPr>
          <p:cNvPr id="4" name="Picture 3" descr="mayfield logo.png"/>
          <p:cNvPicPr>
            <a:picLocks noChangeAspect="1"/>
          </p:cNvPicPr>
          <p:nvPr/>
        </p:nvPicPr>
        <p:blipFill>
          <a:blip r:embed="rId2" cstate="print"/>
          <a:stretch>
            <a:fillRect/>
          </a:stretch>
        </p:blipFill>
        <p:spPr>
          <a:xfrm>
            <a:off x="251520" y="260648"/>
            <a:ext cx="903362" cy="903362"/>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3203848" y="4365104"/>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88640"/>
            <a:ext cx="8229600" cy="1143000"/>
          </a:xfrm>
        </p:spPr>
        <p:txBody>
          <a:bodyPr>
            <a:normAutofit/>
          </a:bodyPr>
          <a:lstStyle/>
          <a:p>
            <a:pPr algn="ctr"/>
            <a:r>
              <a:rPr lang="en-GB" sz="5400" dirty="0" smtClean="0">
                <a:latin typeface="Comic Sans MS" pitchFamily="66" charset="0"/>
              </a:rPr>
              <a:t>Meet Our </a:t>
            </a:r>
            <a:r>
              <a:rPr lang="en-GB" sz="5400" dirty="0" err="1" smtClean="0">
                <a:latin typeface="Comic Sans MS" pitchFamily="66" charset="0"/>
              </a:rPr>
              <a:t>Fieldies</a:t>
            </a:r>
            <a:endParaRPr lang="en-GB" sz="5400" dirty="0">
              <a:latin typeface="Comic Sans MS" pitchFamily="66" charset="0"/>
            </a:endParaRPr>
          </a:p>
        </p:txBody>
      </p:sp>
      <p:pic>
        <p:nvPicPr>
          <p:cNvPr id="4" name="Picture 3" descr="mayfield logo.png"/>
          <p:cNvPicPr>
            <a:picLocks noChangeAspect="1"/>
          </p:cNvPicPr>
          <p:nvPr/>
        </p:nvPicPr>
        <p:blipFill>
          <a:blip r:embed="rId2" cstate="print"/>
          <a:stretch>
            <a:fillRect/>
          </a:stretch>
        </p:blipFill>
        <p:spPr>
          <a:xfrm>
            <a:off x="395536" y="260648"/>
            <a:ext cx="975370" cy="975370"/>
          </a:xfrm>
          <a:prstGeom prst="rect">
            <a:avLst/>
          </a:prstGeom>
        </p:spPr>
      </p:pic>
      <p:pic>
        <p:nvPicPr>
          <p:cNvPr id="5" name="Content Placeholder 4" descr="creative crystal.jpg"/>
          <p:cNvPicPr>
            <a:picLocks noGrp="1" noChangeAspect="1"/>
          </p:cNvPicPr>
          <p:nvPr>
            <p:ph idx="1"/>
          </p:nvPr>
        </p:nvPicPr>
        <p:blipFill>
          <a:blip r:embed="rId3" cstate="print"/>
          <a:stretch>
            <a:fillRect/>
          </a:stretch>
        </p:blipFill>
        <p:spPr>
          <a:xfrm>
            <a:off x="971600" y="1412776"/>
            <a:ext cx="1481308" cy="1728192"/>
          </a:xfrm>
        </p:spPr>
      </p:pic>
      <p:pic>
        <p:nvPicPr>
          <p:cNvPr id="7" name="Picture 6" descr="curious carys.png"/>
          <p:cNvPicPr>
            <a:picLocks noChangeAspect="1"/>
          </p:cNvPicPr>
          <p:nvPr/>
        </p:nvPicPr>
        <p:blipFill>
          <a:blip r:embed="rId4" cstate="print"/>
          <a:stretch>
            <a:fillRect/>
          </a:stretch>
        </p:blipFill>
        <p:spPr>
          <a:xfrm>
            <a:off x="2987824" y="1484784"/>
            <a:ext cx="1656184" cy="1656184"/>
          </a:xfrm>
          <a:prstGeom prst="rect">
            <a:avLst/>
          </a:prstGeom>
        </p:spPr>
      </p:pic>
      <p:pic>
        <p:nvPicPr>
          <p:cNvPr id="8" name="Picture 7" descr="focused Fred.jpg"/>
          <p:cNvPicPr>
            <a:picLocks noChangeAspect="1"/>
          </p:cNvPicPr>
          <p:nvPr/>
        </p:nvPicPr>
        <p:blipFill>
          <a:blip r:embed="rId5" cstate="print"/>
          <a:stretch>
            <a:fillRect/>
          </a:stretch>
        </p:blipFill>
        <p:spPr>
          <a:xfrm>
            <a:off x="4932040" y="1340768"/>
            <a:ext cx="1561356" cy="1821582"/>
          </a:xfrm>
          <a:prstGeom prst="rect">
            <a:avLst/>
          </a:prstGeom>
        </p:spPr>
      </p:pic>
      <p:pic>
        <p:nvPicPr>
          <p:cNvPr id="9" name="Picture 8" descr="independent Ian.png"/>
          <p:cNvPicPr>
            <a:picLocks noChangeAspect="1"/>
          </p:cNvPicPr>
          <p:nvPr/>
        </p:nvPicPr>
        <p:blipFill>
          <a:blip r:embed="rId6" cstate="print"/>
          <a:stretch>
            <a:fillRect/>
          </a:stretch>
        </p:blipFill>
        <p:spPr>
          <a:xfrm>
            <a:off x="6948264" y="1556792"/>
            <a:ext cx="1551434" cy="1551434"/>
          </a:xfrm>
          <a:prstGeom prst="rect">
            <a:avLst/>
          </a:prstGeom>
        </p:spPr>
      </p:pic>
      <p:pic>
        <p:nvPicPr>
          <p:cNvPr id="10" name="Picture 9" descr="max 2.jpg"/>
          <p:cNvPicPr>
            <a:picLocks noChangeAspect="1"/>
          </p:cNvPicPr>
          <p:nvPr/>
        </p:nvPicPr>
        <p:blipFill>
          <a:blip r:embed="rId7" cstate="print"/>
          <a:stretch>
            <a:fillRect/>
          </a:stretch>
        </p:blipFill>
        <p:spPr>
          <a:xfrm>
            <a:off x="0" y="3140968"/>
            <a:ext cx="1656184" cy="1932214"/>
          </a:xfrm>
          <a:prstGeom prst="rect">
            <a:avLst/>
          </a:prstGeom>
        </p:spPr>
      </p:pic>
      <p:pic>
        <p:nvPicPr>
          <p:cNvPr id="11" name="Picture 10" descr="positive polly.jpg"/>
          <p:cNvPicPr>
            <a:picLocks noChangeAspect="1"/>
          </p:cNvPicPr>
          <p:nvPr/>
        </p:nvPicPr>
        <p:blipFill>
          <a:blip r:embed="rId8" cstate="print"/>
          <a:stretch>
            <a:fillRect/>
          </a:stretch>
        </p:blipFill>
        <p:spPr>
          <a:xfrm>
            <a:off x="3635896" y="3717032"/>
            <a:ext cx="1512168" cy="1764196"/>
          </a:xfrm>
          <a:prstGeom prst="rect">
            <a:avLst/>
          </a:prstGeom>
        </p:spPr>
      </p:pic>
      <p:pic>
        <p:nvPicPr>
          <p:cNvPr id="12" name="Picture 11" descr="practicing percy.jpg"/>
          <p:cNvPicPr>
            <a:picLocks noChangeAspect="1"/>
          </p:cNvPicPr>
          <p:nvPr/>
        </p:nvPicPr>
        <p:blipFill>
          <a:blip r:embed="rId9" cstate="print"/>
          <a:stretch>
            <a:fillRect/>
          </a:stretch>
        </p:blipFill>
        <p:spPr>
          <a:xfrm>
            <a:off x="1763688" y="3356992"/>
            <a:ext cx="1728192" cy="2016224"/>
          </a:xfrm>
          <a:prstGeom prst="rect">
            <a:avLst/>
          </a:prstGeom>
        </p:spPr>
      </p:pic>
      <p:pic>
        <p:nvPicPr>
          <p:cNvPr id="13" name="Picture 12" descr="resilient rhys.png"/>
          <p:cNvPicPr>
            <a:picLocks noChangeAspect="1"/>
          </p:cNvPicPr>
          <p:nvPr/>
        </p:nvPicPr>
        <p:blipFill>
          <a:blip r:embed="rId10" cstate="print"/>
          <a:stretch>
            <a:fillRect/>
          </a:stretch>
        </p:blipFill>
        <p:spPr>
          <a:xfrm>
            <a:off x="5292080" y="3429000"/>
            <a:ext cx="1551434" cy="1551434"/>
          </a:xfrm>
          <a:prstGeom prst="rect">
            <a:avLst/>
          </a:prstGeom>
        </p:spPr>
      </p:pic>
      <p:pic>
        <p:nvPicPr>
          <p:cNvPr id="14" name="Picture 13" descr="team player teighan.jpg"/>
          <p:cNvPicPr>
            <a:picLocks noChangeAspect="1"/>
          </p:cNvPicPr>
          <p:nvPr/>
        </p:nvPicPr>
        <p:blipFill>
          <a:blip r:embed="rId11" cstate="print"/>
          <a:stretch>
            <a:fillRect/>
          </a:stretch>
        </p:blipFill>
        <p:spPr>
          <a:xfrm>
            <a:off x="7236296" y="3501008"/>
            <a:ext cx="1331640" cy="15535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548680"/>
            <a:ext cx="8229600" cy="4525962"/>
          </a:xfrm>
        </p:spPr>
        <p:txBody>
          <a:bodyPr/>
          <a:lstStyle/>
          <a:p>
            <a:pPr>
              <a:buNone/>
            </a:pPr>
            <a:r>
              <a:rPr lang="en-GB" sz="3200" dirty="0" smtClean="0">
                <a:latin typeface="Comic Sans MS" pitchFamily="66" charset="0"/>
              </a:rPr>
              <a:t>We use our ‘</a:t>
            </a:r>
            <a:r>
              <a:rPr lang="en-GB" sz="3200" dirty="0" err="1" smtClean="0">
                <a:latin typeface="Comic Sans MS" pitchFamily="66" charset="0"/>
              </a:rPr>
              <a:t>Fieldies</a:t>
            </a:r>
            <a:r>
              <a:rPr lang="en-GB" sz="3200" dirty="0" smtClean="0">
                <a:latin typeface="Comic Sans MS" pitchFamily="66" charset="0"/>
              </a:rPr>
              <a:t>’ to talk about our learning and we also use them as awards at our Assemblies.</a:t>
            </a:r>
          </a:p>
          <a:p>
            <a:pPr>
              <a:buNone/>
            </a:pPr>
            <a:endParaRPr lang="en-GB" sz="3200" dirty="0" smtClean="0">
              <a:latin typeface="Comic Sans MS" pitchFamily="66" charset="0"/>
            </a:endParaRPr>
          </a:p>
          <a:p>
            <a:pPr>
              <a:buNone/>
            </a:pPr>
            <a:r>
              <a:rPr lang="en-GB" sz="3200" dirty="0" smtClean="0">
                <a:latin typeface="Comic Sans MS" pitchFamily="66" charset="0"/>
              </a:rPr>
              <a:t>We link our ‘</a:t>
            </a:r>
            <a:r>
              <a:rPr lang="en-GB" sz="3200" dirty="0" err="1" smtClean="0">
                <a:latin typeface="Comic Sans MS" pitchFamily="66" charset="0"/>
              </a:rPr>
              <a:t>Fieldies</a:t>
            </a:r>
            <a:r>
              <a:rPr lang="en-GB" sz="3200" dirty="0" smtClean="0">
                <a:latin typeface="Comic Sans MS" pitchFamily="66" charset="0"/>
              </a:rPr>
              <a:t>’ to our school Motto and try to Be The Best ‘</a:t>
            </a:r>
            <a:r>
              <a:rPr lang="en-GB" sz="3200" dirty="0" err="1" smtClean="0">
                <a:latin typeface="Comic Sans MS" pitchFamily="66" charset="0"/>
              </a:rPr>
              <a:t>Fieldy</a:t>
            </a:r>
            <a:r>
              <a:rPr lang="en-GB" sz="3200" dirty="0" smtClean="0">
                <a:latin typeface="Comic Sans MS" pitchFamily="66" charset="0"/>
              </a:rPr>
              <a:t>’ We Can Be!</a:t>
            </a:r>
            <a:endParaRPr lang="en-GB" sz="3200" dirty="0">
              <a:latin typeface="Comic Sans MS" pitchFamily="66" charset="0"/>
            </a:endParaRPr>
          </a:p>
        </p:txBody>
      </p:sp>
      <p:pic>
        <p:nvPicPr>
          <p:cNvPr id="4" name="Picture 3" descr="mayfield logo.png"/>
          <p:cNvPicPr>
            <a:picLocks noChangeAspect="1"/>
          </p:cNvPicPr>
          <p:nvPr/>
        </p:nvPicPr>
        <p:blipFill>
          <a:blip r:embed="rId2" cstate="print"/>
          <a:stretch>
            <a:fillRect/>
          </a:stretch>
        </p:blipFill>
        <p:spPr>
          <a:xfrm>
            <a:off x="3779912" y="4581128"/>
            <a:ext cx="1695450" cy="16954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9144000" cy="4525962"/>
          </a:xfrm>
        </p:spPr>
        <p:txBody>
          <a:bodyPr/>
          <a:lstStyle/>
          <a:p>
            <a:pPr>
              <a:buNone/>
            </a:pPr>
            <a:r>
              <a:rPr lang="en-GB" sz="3200" dirty="0" smtClean="0">
                <a:latin typeface="Comic Sans MS" pitchFamily="66" charset="0"/>
              </a:rPr>
              <a:t>This session we will have two Primary 1</a:t>
            </a:r>
          </a:p>
          <a:p>
            <a:pPr>
              <a:buNone/>
            </a:pPr>
            <a:r>
              <a:rPr lang="en-GB" sz="3200" dirty="0" smtClean="0">
                <a:latin typeface="Comic Sans MS" pitchFamily="66" charset="0"/>
              </a:rPr>
              <a:t>classes.  </a:t>
            </a:r>
          </a:p>
          <a:p>
            <a:pPr>
              <a:buNone/>
            </a:pPr>
            <a:endParaRPr lang="en-GB" sz="3200" dirty="0" smtClean="0">
              <a:latin typeface="Comic Sans MS" pitchFamily="66" charset="0"/>
            </a:endParaRPr>
          </a:p>
          <a:p>
            <a:pPr>
              <a:buNone/>
            </a:pPr>
            <a:r>
              <a:rPr lang="en-GB" sz="3200" dirty="0" smtClean="0">
                <a:latin typeface="Comic Sans MS" pitchFamily="66" charset="0"/>
              </a:rPr>
              <a:t>Primary 1B will be taught by Mrs. Beechman</a:t>
            </a:r>
          </a:p>
          <a:p>
            <a:pPr>
              <a:buNone/>
            </a:pPr>
            <a:r>
              <a:rPr lang="en-GB" sz="3200" dirty="0" smtClean="0">
                <a:latin typeface="Comic Sans MS" pitchFamily="66" charset="0"/>
              </a:rPr>
              <a:t>and </a:t>
            </a:r>
          </a:p>
          <a:p>
            <a:pPr>
              <a:buNone/>
            </a:pPr>
            <a:r>
              <a:rPr lang="en-GB" sz="3200" dirty="0" smtClean="0">
                <a:latin typeface="Comic Sans MS" pitchFamily="66" charset="0"/>
              </a:rPr>
              <a:t>Primary 1W will be taught by Mrs Wightman</a:t>
            </a:r>
          </a:p>
          <a:p>
            <a:pPr>
              <a:buNone/>
            </a:pPr>
            <a:r>
              <a:rPr lang="en-GB" sz="3200" dirty="0" smtClean="0">
                <a:latin typeface="Comic Sans MS" pitchFamily="66" charset="0"/>
              </a:rPr>
              <a:t>and Mrs </a:t>
            </a:r>
            <a:r>
              <a:rPr lang="en-GB" sz="3200" dirty="0" err="1" smtClean="0">
                <a:latin typeface="Comic Sans MS" pitchFamily="66" charset="0"/>
              </a:rPr>
              <a:t>Jardin</a:t>
            </a:r>
            <a:r>
              <a:rPr lang="en-GB" sz="3200" dirty="0" smtClean="0">
                <a:latin typeface="Comic Sans MS" pitchFamily="66" charset="0"/>
              </a:rPr>
              <a:t>.</a:t>
            </a:r>
          </a:p>
          <a:p>
            <a:pPr>
              <a:buNone/>
            </a:pPr>
            <a:endParaRPr lang="en-GB" sz="3200" dirty="0" smtClean="0">
              <a:latin typeface="Comic Sans MS" pitchFamily="66" charset="0"/>
            </a:endParaRPr>
          </a:p>
          <a:p>
            <a:pPr>
              <a:buNone/>
            </a:pPr>
            <a:r>
              <a:rPr lang="en-GB" sz="3200" dirty="0" smtClean="0">
                <a:latin typeface="Comic Sans MS" pitchFamily="66" charset="0"/>
              </a:rPr>
              <a:t>Mrs Dryden is our SLC Teacher.</a:t>
            </a:r>
          </a:p>
          <a:p>
            <a:pPr>
              <a:buNone/>
            </a:pPr>
            <a:endParaRPr lang="en-GB" sz="2800" dirty="0" smtClean="0">
              <a:latin typeface="Comic Sans MS" pitchFamily="66" charset="0"/>
            </a:endParaRPr>
          </a:p>
          <a:p>
            <a:pPr>
              <a:buNone/>
            </a:pPr>
            <a:endParaRPr lang="en-GB" sz="2800" dirty="0"/>
          </a:p>
        </p:txBody>
      </p:sp>
      <p:sp>
        <p:nvSpPr>
          <p:cNvPr id="3" name="Title 2"/>
          <p:cNvSpPr>
            <a:spLocks noGrp="1"/>
          </p:cNvSpPr>
          <p:nvPr>
            <p:ph type="title"/>
          </p:nvPr>
        </p:nvSpPr>
        <p:spPr>
          <a:xfrm>
            <a:off x="467544" y="0"/>
            <a:ext cx="8229600" cy="1143000"/>
          </a:xfrm>
        </p:spPr>
        <p:txBody>
          <a:bodyPr/>
          <a:lstStyle/>
          <a:p>
            <a:r>
              <a:rPr lang="en-GB" u="sng" dirty="0" smtClean="0">
                <a:latin typeface="Comic Sans MS" pitchFamily="66" charset="0"/>
              </a:rPr>
              <a:t>Primary 1 Classes</a:t>
            </a:r>
            <a:endParaRPr lang="en-GB" u="sng" dirty="0">
              <a:latin typeface="Comic Sans MS" pitchFamily="66" charset="0"/>
            </a:endParaRPr>
          </a:p>
        </p:txBody>
      </p:sp>
      <p:pic>
        <p:nvPicPr>
          <p:cNvPr id="5" name="Picture 4" descr="mayfield logo.png"/>
          <p:cNvPicPr>
            <a:picLocks noChangeAspect="1"/>
          </p:cNvPicPr>
          <p:nvPr/>
        </p:nvPicPr>
        <p:blipFill>
          <a:blip r:embed="rId2" cstate="print"/>
          <a:stretch>
            <a:fillRect/>
          </a:stretch>
        </p:blipFill>
        <p:spPr>
          <a:xfrm>
            <a:off x="7956376" y="188640"/>
            <a:ext cx="975370" cy="9753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latin typeface="Comic Sans MS" pitchFamily="66" charset="0"/>
              </a:rPr>
              <a:t>Meet our Teachers</a:t>
            </a:r>
            <a:endParaRPr lang="en-GB" dirty="0">
              <a:latin typeface="Comic Sans MS" pitchFamily="66" charset="0"/>
            </a:endParaRPr>
          </a:p>
        </p:txBody>
      </p:sp>
      <p:sp>
        <p:nvSpPr>
          <p:cNvPr id="6" name="Text Placeholder 5"/>
          <p:cNvSpPr>
            <a:spLocks noGrp="1"/>
          </p:cNvSpPr>
          <p:nvPr>
            <p:ph type="body" idx="1"/>
          </p:nvPr>
        </p:nvSpPr>
        <p:spPr/>
        <p:txBody>
          <a:bodyPr/>
          <a:lstStyle/>
          <a:p>
            <a:pPr algn="ctr"/>
            <a:r>
              <a:rPr lang="en-GB" dirty="0" smtClean="0">
                <a:latin typeface="Comic Sans MS" pitchFamily="66" charset="0"/>
              </a:rPr>
              <a:t>This is Mrs Beechman, she will be teaching P1B</a:t>
            </a:r>
            <a:endParaRPr lang="en-GB" dirty="0">
              <a:latin typeface="Comic Sans MS" pitchFamily="66" charset="0"/>
            </a:endParaRPr>
          </a:p>
        </p:txBody>
      </p:sp>
      <p:sp>
        <p:nvSpPr>
          <p:cNvPr id="8" name="Text Placeholder 7"/>
          <p:cNvSpPr>
            <a:spLocks noGrp="1"/>
          </p:cNvSpPr>
          <p:nvPr>
            <p:ph type="body" sz="half" idx="3"/>
          </p:nvPr>
        </p:nvSpPr>
        <p:spPr/>
        <p:txBody>
          <a:bodyPr/>
          <a:lstStyle/>
          <a:p>
            <a:pPr algn="ctr"/>
            <a:r>
              <a:rPr lang="en-GB" dirty="0" smtClean="0">
                <a:latin typeface="Comic Sans MS" pitchFamily="66" charset="0"/>
              </a:rPr>
              <a:t>This is Mrs Wightman, she will be teaching P1W</a:t>
            </a:r>
            <a:endParaRPr lang="en-GB" dirty="0">
              <a:latin typeface="Comic Sans MS" pitchFamily="66" charset="0"/>
            </a:endParaRPr>
          </a:p>
        </p:txBody>
      </p:sp>
      <p:pic>
        <p:nvPicPr>
          <p:cNvPr id="12" name="Picture 11" descr="mayfield logo.png"/>
          <p:cNvPicPr>
            <a:picLocks noChangeAspect="1"/>
          </p:cNvPicPr>
          <p:nvPr/>
        </p:nvPicPr>
        <p:blipFill>
          <a:blip r:embed="rId2" cstate="print"/>
          <a:stretch>
            <a:fillRect/>
          </a:stretch>
        </p:blipFill>
        <p:spPr>
          <a:xfrm>
            <a:off x="395536" y="260648"/>
            <a:ext cx="975370" cy="975370"/>
          </a:xfrm>
          <a:prstGeom prst="rect">
            <a:avLst/>
          </a:prstGeom>
        </p:spPr>
      </p:pic>
      <p:pic>
        <p:nvPicPr>
          <p:cNvPr id="13" name="Picture 12" descr="mayfield logo.png"/>
          <p:cNvPicPr>
            <a:picLocks noChangeAspect="1"/>
          </p:cNvPicPr>
          <p:nvPr/>
        </p:nvPicPr>
        <p:blipFill>
          <a:blip r:embed="rId2" cstate="print"/>
          <a:stretch>
            <a:fillRect/>
          </a:stretch>
        </p:blipFill>
        <p:spPr>
          <a:xfrm>
            <a:off x="7884368" y="260648"/>
            <a:ext cx="975370" cy="97537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1187624" y="1268760"/>
            <a:ext cx="2620215" cy="396044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364088" y="1340768"/>
            <a:ext cx="2489067" cy="3920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itchFamily="66" charset="0"/>
              </a:rPr>
              <a:t>Meet our Teachers</a:t>
            </a:r>
            <a:endParaRPr lang="en-GB" dirty="0">
              <a:latin typeface="Comic Sans MS" pitchFamily="66" charset="0"/>
            </a:endParaRPr>
          </a:p>
        </p:txBody>
      </p:sp>
      <p:sp>
        <p:nvSpPr>
          <p:cNvPr id="3" name="Text Placeholder 2"/>
          <p:cNvSpPr>
            <a:spLocks noGrp="1"/>
          </p:cNvSpPr>
          <p:nvPr>
            <p:ph type="body" idx="1"/>
          </p:nvPr>
        </p:nvSpPr>
        <p:spPr>
          <a:xfrm>
            <a:off x="467544" y="5157192"/>
            <a:ext cx="4040188" cy="1187152"/>
          </a:xfrm>
        </p:spPr>
        <p:txBody>
          <a:bodyPr/>
          <a:lstStyle/>
          <a:p>
            <a:pPr algn="ctr"/>
            <a:r>
              <a:rPr lang="en-GB" dirty="0" smtClean="0">
                <a:latin typeface="Comic Sans MS" pitchFamily="66" charset="0"/>
              </a:rPr>
              <a:t>This is Mrs </a:t>
            </a:r>
            <a:r>
              <a:rPr lang="en-GB" dirty="0" err="1" smtClean="0">
                <a:latin typeface="Comic Sans MS" pitchFamily="66" charset="0"/>
              </a:rPr>
              <a:t>Jardine</a:t>
            </a:r>
            <a:r>
              <a:rPr lang="en-GB" dirty="0" smtClean="0">
                <a:latin typeface="Comic Sans MS" pitchFamily="66" charset="0"/>
              </a:rPr>
              <a:t>, she will teach P1W on a Monday</a:t>
            </a:r>
            <a:endParaRPr lang="en-GB" dirty="0">
              <a:latin typeface="Comic Sans MS" pitchFamily="66" charset="0"/>
            </a:endParaRPr>
          </a:p>
        </p:txBody>
      </p:sp>
      <p:sp>
        <p:nvSpPr>
          <p:cNvPr id="4" name="Text Placeholder 3"/>
          <p:cNvSpPr>
            <a:spLocks noGrp="1"/>
          </p:cNvSpPr>
          <p:nvPr>
            <p:ph type="body" sz="half" idx="3"/>
          </p:nvPr>
        </p:nvSpPr>
        <p:spPr>
          <a:xfrm>
            <a:off x="4788024" y="5301208"/>
            <a:ext cx="4041775" cy="762000"/>
          </a:xfrm>
        </p:spPr>
        <p:txBody>
          <a:bodyPr/>
          <a:lstStyle/>
          <a:p>
            <a:pPr algn="ctr"/>
            <a:r>
              <a:rPr lang="en-GB" dirty="0" smtClean="0">
                <a:latin typeface="Comic Sans MS" pitchFamily="66" charset="0"/>
              </a:rPr>
              <a:t>This is Mrs Dryden – she works in the SLC </a:t>
            </a:r>
            <a:endParaRPr lang="en-GB" dirty="0">
              <a:latin typeface="Comic Sans MS" pitchFamily="66" charset="0"/>
            </a:endParaRPr>
          </a:p>
        </p:txBody>
      </p:sp>
      <p:pic>
        <p:nvPicPr>
          <p:cNvPr id="7" name="Picture 6" descr="mayfield logo.png"/>
          <p:cNvPicPr>
            <a:picLocks noChangeAspect="1"/>
          </p:cNvPicPr>
          <p:nvPr/>
        </p:nvPicPr>
        <p:blipFill>
          <a:blip r:embed="rId2" cstate="print"/>
          <a:stretch>
            <a:fillRect/>
          </a:stretch>
        </p:blipFill>
        <p:spPr>
          <a:xfrm>
            <a:off x="395536" y="260648"/>
            <a:ext cx="975370" cy="975370"/>
          </a:xfrm>
          <a:prstGeom prst="rect">
            <a:avLst/>
          </a:prstGeom>
        </p:spPr>
      </p:pic>
      <p:pic>
        <p:nvPicPr>
          <p:cNvPr id="8" name="Picture 7" descr="mayfield logo.png"/>
          <p:cNvPicPr>
            <a:picLocks noChangeAspect="1"/>
          </p:cNvPicPr>
          <p:nvPr/>
        </p:nvPicPr>
        <p:blipFill>
          <a:blip r:embed="rId2" cstate="print"/>
          <a:stretch>
            <a:fillRect/>
          </a:stretch>
        </p:blipFill>
        <p:spPr>
          <a:xfrm>
            <a:off x="7740352" y="332656"/>
            <a:ext cx="975370" cy="97537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932040" y="1844824"/>
            <a:ext cx="3936437" cy="295232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043608" y="1700808"/>
            <a:ext cx="25336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1143000"/>
          </a:xfrm>
        </p:spPr>
        <p:txBody>
          <a:bodyPr>
            <a:normAutofit/>
          </a:bodyPr>
          <a:lstStyle/>
          <a:p>
            <a:pPr algn="ctr" fontAlgn="auto">
              <a:spcAft>
                <a:spcPts val="0"/>
              </a:spcAft>
              <a:defRPr/>
            </a:pPr>
            <a:r>
              <a:rPr lang="en-GB" sz="4800" dirty="0" smtClean="0">
                <a:latin typeface="Comic Sans MS" pitchFamily="66" charset="0"/>
              </a:rPr>
              <a:t>School Uniform</a:t>
            </a:r>
            <a:endParaRPr lang="en-GB" sz="4800" dirty="0">
              <a:latin typeface="Comic Sans MS" pitchFamily="66" charset="0"/>
            </a:endParaRPr>
          </a:p>
        </p:txBody>
      </p:sp>
      <p:sp>
        <p:nvSpPr>
          <p:cNvPr id="13315" name="TextBox 15"/>
          <p:cNvSpPr txBox="1">
            <a:spLocks noChangeArrowheads="1"/>
          </p:cNvSpPr>
          <p:nvPr/>
        </p:nvSpPr>
        <p:spPr bwMode="auto">
          <a:xfrm>
            <a:off x="883221" y="3645024"/>
            <a:ext cx="7416800" cy="3046988"/>
          </a:xfrm>
          <a:prstGeom prst="rect">
            <a:avLst/>
          </a:prstGeom>
          <a:noFill/>
          <a:ln w="9525">
            <a:noFill/>
            <a:miter lim="800000"/>
            <a:headEnd/>
            <a:tailEnd/>
          </a:ln>
        </p:spPr>
        <p:txBody>
          <a:bodyPr>
            <a:spAutoFit/>
          </a:bodyPr>
          <a:lstStyle/>
          <a:p>
            <a:pPr algn="ctr" eaLnBrk="1" hangingPunct="1">
              <a:buFont typeface="Arial" pitchFamily="34" charset="0"/>
              <a:buChar char="•"/>
            </a:pPr>
            <a:r>
              <a:rPr lang="en-GB" sz="2400" dirty="0">
                <a:latin typeface="Comic Sans MS" pitchFamily="66" charset="0"/>
              </a:rPr>
              <a:t>Navy blue sweatshirts, </a:t>
            </a:r>
            <a:r>
              <a:rPr lang="en-GB" sz="2400" dirty="0" smtClean="0">
                <a:latin typeface="Comic Sans MS" pitchFamily="66" charset="0"/>
              </a:rPr>
              <a:t>jumper or cardigan</a:t>
            </a:r>
            <a:endParaRPr lang="en-GB" sz="2400" dirty="0">
              <a:latin typeface="Comic Sans MS" pitchFamily="66" charset="0"/>
            </a:endParaRPr>
          </a:p>
          <a:p>
            <a:pPr algn="ctr" eaLnBrk="1" hangingPunct="1">
              <a:buFont typeface="Arial" pitchFamily="34" charset="0"/>
              <a:buChar char="•"/>
            </a:pPr>
            <a:r>
              <a:rPr lang="en-GB" sz="2400" dirty="0">
                <a:latin typeface="Comic Sans MS" pitchFamily="66" charset="0"/>
              </a:rPr>
              <a:t>White or navy polo </a:t>
            </a:r>
            <a:r>
              <a:rPr lang="en-GB" sz="2400" dirty="0" smtClean="0">
                <a:latin typeface="Comic Sans MS" pitchFamily="66" charset="0"/>
              </a:rPr>
              <a:t>shirts or</a:t>
            </a:r>
            <a:endParaRPr lang="en-GB" sz="2400" dirty="0">
              <a:latin typeface="Comic Sans MS" pitchFamily="66" charset="0"/>
            </a:endParaRPr>
          </a:p>
          <a:p>
            <a:pPr algn="ctr" eaLnBrk="1" hangingPunct="1">
              <a:buFont typeface="Arial" pitchFamily="34" charset="0"/>
              <a:buChar char="•"/>
            </a:pPr>
            <a:r>
              <a:rPr lang="en-GB" sz="2400" dirty="0">
                <a:latin typeface="Comic Sans MS" pitchFamily="66" charset="0"/>
              </a:rPr>
              <a:t>School shirt or blouse</a:t>
            </a:r>
          </a:p>
          <a:p>
            <a:pPr algn="ctr" eaLnBrk="1" hangingPunct="1">
              <a:buFont typeface="Arial" pitchFamily="34" charset="0"/>
              <a:buChar char="•"/>
            </a:pPr>
            <a:r>
              <a:rPr lang="en-GB" sz="2400" dirty="0">
                <a:latin typeface="Comic Sans MS" pitchFamily="66" charset="0"/>
              </a:rPr>
              <a:t>Navy or black school trousers, skirt or pinafore</a:t>
            </a:r>
          </a:p>
          <a:p>
            <a:pPr algn="ctr" eaLnBrk="1" hangingPunct="1">
              <a:buFont typeface="Arial" pitchFamily="34" charset="0"/>
              <a:buChar char="•"/>
            </a:pPr>
            <a:r>
              <a:rPr lang="en-GB" sz="2400" dirty="0">
                <a:latin typeface="Comic Sans MS" pitchFamily="66" charset="0"/>
              </a:rPr>
              <a:t>Navy and white checked summer </a:t>
            </a:r>
            <a:r>
              <a:rPr lang="en-GB" sz="2400" dirty="0" smtClean="0">
                <a:latin typeface="Comic Sans MS" pitchFamily="66" charset="0"/>
              </a:rPr>
              <a:t>dress</a:t>
            </a:r>
          </a:p>
          <a:p>
            <a:pPr algn="ctr" eaLnBrk="1" hangingPunct="1">
              <a:buFont typeface="Arial" pitchFamily="34" charset="0"/>
              <a:buChar char="•"/>
            </a:pPr>
            <a:r>
              <a:rPr lang="en-GB" sz="2400" dirty="0" smtClean="0">
                <a:latin typeface="Comic Sans MS" pitchFamily="66" charset="0"/>
              </a:rPr>
              <a:t>Order form is on our school website</a:t>
            </a:r>
          </a:p>
          <a:p>
            <a:pPr algn="ctr" eaLnBrk="1" hangingPunct="1"/>
            <a:endParaRPr lang="en-GB" sz="2400" dirty="0" smtClean="0">
              <a:latin typeface="Comic Sans MS" pitchFamily="66" charset="0"/>
            </a:endParaRPr>
          </a:p>
          <a:p>
            <a:pPr algn="ctr" eaLnBrk="1" hangingPunct="1"/>
            <a:r>
              <a:rPr lang="en-GB" sz="2400" dirty="0" smtClean="0">
                <a:latin typeface="Comic Sans MS" pitchFamily="66" charset="0"/>
              </a:rPr>
              <a:t>ALL LABELLED!</a:t>
            </a:r>
            <a:endParaRPr lang="en-GB" sz="2400" dirty="0">
              <a:latin typeface="Comic Sans MS" pitchFamily="66" charset="0"/>
            </a:endParaRPr>
          </a:p>
        </p:txBody>
      </p:sp>
      <p:pic>
        <p:nvPicPr>
          <p:cNvPr id="13316" name="Picture 2" descr="P1 booklet 002"/>
          <p:cNvPicPr>
            <a:picLocks noChangeAspect="1" noChangeArrowheads="1"/>
          </p:cNvPicPr>
          <p:nvPr/>
        </p:nvPicPr>
        <p:blipFill>
          <a:blip r:embed="rId2" cstate="print"/>
          <a:srcRect l="14404" t="17651" r="15579"/>
          <a:stretch>
            <a:fillRect/>
          </a:stretch>
        </p:blipFill>
        <p:spPr bwMode="auto">
          <a:xfrm>
            <a:off x="3203848" y="1143000"/>
            <a:ext cx="2616570" cy="2302197"/>
          </a:xfrm>
          <a:prstGeom prst="rect">
            <a:avLst/>
          </a:prstGeom>
          <a:noFill/>
          <a:ln w="9525">
            <a:noFill/>
            <a:miter lim="800000"/>
            <a:headEnd/>
            <a:tailEnd/>
          </a:ln>
        </p:spPr>
      </p:pic>
      <p:pic>
        <p:nvPicPr>
          <p:cNvPr id="5" name="Picture 4" descr="mayfield logo.png"/>
          <p:cNvPicPr>
            <a:picLocks noChangeAspect="1"/>
          </p:cNvPicPr>
          <p:nvPr/>
        </p:nvPicPr>
        <p:blipFill>
          <a:blip r:embed="rId3" cstate="print"/>
          <a:stretch>
            <a:fillRect/>
          </a:stretch>
        </p:blipFill>
        <p:spPr>
          <a:xfrm>
            <a:off x="395536" y="260648"/>
            <a:ext cx="975370" cy="97537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noFill/>
      </a:spPr>
      <a:bodyPr wrap="square" rtlCol="0">
        <a:spAutoFit/>
      </a:bodyPr>
      <a:lstStyle>
        <a:defPPr>
          <a:defRPr dirty="0">
            <a:latin typeface="SassoonCRInfant"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641D94F2C6FF43B220898E9ED33330" ma:contentTypeVersion="2" ma:contentTypeDescription="Create a new document." ma:contentTypeScope="" ma:versionID="faf0e2ea9c2daca3615dc48c8639b15f">
  <xsd:schema xmlns:xsd="http://www.w3.org/2001/XMLSchema" xmlns:xs="http://www.w3.org/2001/XMLSchema" xmlns:p="http://schemas.microsoft.com/office/2006/metadata/properties" xmlns:ns2="cbab767a-4393-4974-af02-e786efed3333" targetNamespace="http://schemas.microsoft.com/office/2006/metadata/properties" ma:root="true" ma:fieldsID="af74ba4af7417ae510995d4adec16d99" ns2:_="">
    <xsd:import namespace="cbab767a-4393-4974-af02-e786efed33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b767a-4393-4974-af02-e786efed3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B2940-9B9E-4395-9DF9-D760ADF6C33F}">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bab767a-4393-4974-af02-e786efed3333"/>
    <ds:schemaRef ds:uri="http://www.w3.org/XML/1998/namespace"/>
  </ds:schemaRefs>
</ds:datastoreItem>
</file>

<file path=customXml/itemProps2.xml><?xml version="1.0" encoding="utf-8"?>
<ds:datastoreItem xmlns:ds="http://schemas.openxmlformats.org/officeDocument/2006/customXml" ds:itemID="{13BE3999-0736-4DB3-89E9-3CB0B1022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b767a-4393-4974-af02-e786efed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FF587A-56F8-440F-9A84-1F039B74F5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1811</TotalTime>
  <Words>900</Words>
  <Application>Microsoft Office PowerPoint</Application>
  <PresentationFormat>On-screen Show (4:3)</PresentationFormat>
  <Paragraphs>122</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Comic Sans MS</vt:lpstr>
      <vt:lpstr>Lucida Sans Unicode</vt:lpstr>
      <vt:lpstr>SassoonCRInfant</vt:lpstr>
      <vt:lpstr>SassoonPrimaryInfant</vt:lpstr>
      <vt:lpstr>Verdana</vt:lpstr>
      <vt:lpstr>Wingdings 2</vt:lpstr>
      <vt:lpstr>Wingdings 3</vt:lpstr>
      <vt:lpstr>Concourse</vt:lpstr>
      <vt:lpstr>Welcome to Mayfield Primary  School</vt:lpstr>
      <vt:lpstr>Getting it Right for Your Child</vt:lpstr>
      <vt:lpstr>Our School Motto</vt:lpstr>
      <vt:lpstr>Meet Our Fieldies</vt:lpstr>
      <vt:lpstr>PowerPoint Presentation</vt:lpstr>
      <vt:lpstr>Primary 1 Classes</vt:lpstr>
      <vt:lpstr>Meet our Teachers</vt:lpstr>
      <vt:lpstr>Meet our Teachers</vt:lpstr>
      <vt:lpstr>School Uniform</vt:lpstr>
      <vt:lpstr>Gym 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learn in P1</vt:lpstr>
      <vt:lpstr>PowerPoint Presentation</vt:lpstr>
    </vt:vector>
  </TitlesOfParts>
  <Company>Midlothian Council -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Mayfield Primary  School</dc:title>
  <dc:creator>murhl80</dc:creator>
  <cp:lastModifiedBy>Suzanne Kerr</cp:lastModifiedBy>
  <cp:revision>119</cp:revision>
  <dcterms:created xsi:type="dcterms:W3CDTF">2015-05-27T16:11:17Z</dcterms:created>
  <dcterms:modified xsi:type="dcterms:W3CDTF">2021-06-03T09:03:39Z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0x010100EF641D94F2C6FF43B220898E9ED33330</vt:lpwstr>
  </property>
</Properties>
</file>